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58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3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35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08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5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2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1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0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72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23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17870-BBFE-486D-8D3F-8C80A92C04A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25324-1862-4A87-884D-98DF2C69F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2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3067050"/>
          </a:xfrm>
        </p:spPr>
        <p:txBody>
          <a:bodyPr>
            <a:normAutofit fontScale="90000"/>
          </a:bodyPr>
          <a:lstStyle/>
          <a:p>
            <a:r>
              <a:rPr lang="en-US" sz="1800" dirty="0" smtClean="0"/>
              <a:t>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Rec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err="1" smtClean="0"/>
              <a:t>Recu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Recur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Recurs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err="1" smtClean="0"/>
              <a:t>Recursi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err="1" smtClean="0"/>
              <a:t>Recursio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Composing Recursively and the dangers of misused recursion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3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Consider power(base, </a:t>
            </a:r>
            <a:r>
              <a:rPr lang="en-US" sz="2800" dirty="0" err="1" smtClean="0"/>
              <a:t>exp</a:t>
            </a:r>
            <a:r>
              <a:rPr lang="en-US" sz="2800" dirty="0" smtClean="0"/>
              <a:t>) should return </a:t>
            </a:r>
            <a:r>
              <a:rPr lang="en-US" sz="2800" dirty="0" err="1" smtClean="0"/>
              <a:t>base</a:t>
            </a:r>
            <a:r>
              <a:rPr lang="en-US" sz="2800" baseline="30000" dirty="0" err="1" smtClean="0"/>
              <a:t>exp</a:t>
            </a:r>
            <a:endParaRPr lang="en-US" sz="2800" baseline="30000" dirty="0" smtClean="0"/>
          </a:p>
          <a:p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How would you describe the process to a 4</a:t>
            </a:r>
            <a:r>
              <a:rPr lang="en-US" sz="2800" b="1" baseline="30000" dirty="0" smtClean="0">
                <a:solidFill>
                  <a:srgbClr val="C00000"/>
                </a:solidFill>
              </a:rPr>
              <a:t>th</a:t>
            </a:r>
            <a:r>
              <a:rPr lang="en-US" sz="2800" b="1" dirty="0" smtClean="0">
                <a:solidFill>
                  <a:srgbClr val="C00000"/>
                </a:solidFill>
              </a:rPr>
              <a:t> grader?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8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Consider pow(base, </a:t>
            </a:r>
            <a:r>
              <a:rPr lang="en-US" sz="2800" dirty="0" err="1" smtClean="0"/>
              <a:t>exp</a:t>
            </a:r>
            <a:r>
              <a:rPr lang="en-US" sz="2800" dirty="0" smtClean="0"/>
              <a:t>) should return </a:t>
            </a:r>
            <a:r>
              <a:rPr lang="en-US" sz="2800" dirty="0" err="1" smtClean="0"/>
              <a:t>base</a:t>
            </a:r>
            <a:r>
              <a:rPr lang="en-US" sz="2800" baseline="30000" dirty="0" err="1" smtClean="0"/>
              <a:t>exp</a:t>
            </a:r>
            <a:endParaRPr lang="en-US" sz="2800" baseline="30000" dirty="0" smtClean="0"/>
          </a:p>
          <a:p>
            <a:r>
              <a:rPr lang="en-US" sz="2800" dirty="0" smtClean="0"/>
              <a:t>How would you describe the process to a 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grader?</a:t>
            </a:r>
          </a:p>
          <a:p>
            <a:pPr lvl="1"/>
            <a:r>
              <a:rPr lang="en-US" sz="2400" b="1" dirty="0" smtClean="0">
                <a:solidFill>
                  <a:srgbClr val="C00000"/>
                </a:solidFill>
              </a:rPr>
              <a:t>Start with 1.  Multiply the base into the answer </a:t>
            </a:r>
            <a:r>
              <a:rPr lang="en-US" sz="2400" b="1" dirty="0" err="1" smtClean="0">
                <a:solidFill>
                  <a:srgbClr val="C00000"/>
                </a:solidFill>
              </a:rPr>
              <a:t>exp</a:t>
            </a:r>
            <a:r>
              <a:rPr lang="en-US" sz="2400" b="1" dirty="0" smtClean="0">
                <a:solidFill>
                  <a:srgbClr val="C00000"/>
                </a:solidFill>
              </a:rPr>
              <a:t>-times.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public static double pow(double base, </a:t>
            </a:r>
            <a:r>
              <a:rPr lang="en-US" sz="2800" b="1" dirty="0" err="1" smtClean="0">
                <a:solidFill>
                  <a:srgbClr val="7030A0"/>
                </a:solidFill>
              </a:rPr>
              <a:t>int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</a:rPr>
              <a:t>exp</a:t>
            </a:r>
            <a:r>
              <a:rPr lang="en-US" sz="2800" b="1" dirty="0" smtClean="0">
                <a:solidFill>
                  <a:srgbClr val="7030A0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double </a:t>
            </a:r>
            <a:r>
              <a:rPr lang="en-US" sz="2800" b="1" dirty="0" err="1" smtClean="0">
                <a:solidFill>
                  <a:srgbClr val="7030A0"/>
                </a:solidFill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</a:rPr>
              <a:t> = 1;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for(</a:t>
            </a:r>
            <a:r>
              <a:rPr lang="en-US" sz="2800" b="1" dirty="0" err="1" smtClean="0">
                <a:solidFill>
                  <a:srgbClr val="7030A0"/>
                </a:solidFill>
              </a:rPr>
              <a:t>int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</a:rPr>
              <a:t>i</a:t>
            </a:r>
            <a:r>
              <a:rPr lang="en-US" sz="2800" b="1" dirty="0" smtClean="0">
                <a:solidFill>
                  <a:srgbClr val="7030A0"/>
                </a:solidFill>
              </a:rPr>
              <a:t>=0; </a:t>
            </a:r>
            <a:r>
              <a:rPr lang="en-US" sz="2800" b="1" dirty="0" err="1" smtClean="0">
                <a:solidFill>
                  <a:srgbClr val="7030A0"/>
                </a:solidFill>
              </a:rPr>
              <a:t>i</a:t>
            </a:r>
            <a:r>
              <a:rPr lang="en-US" sz="2800" b="1" dirty="0" smtClean="0">
                <a:solidFill>
                  <a:srgbClr val="7030A0"/>
                </a:solidFill>
              </a:rPr>
              <a:t> &lt; </a:t>
            </a:r>
            <a:r>
              <a:rPr lang="en-US" sz="2800" b="1" dirty="0" err="1" smtClean="0">
                <a:solidFill>
                  <a:srgbClr val="7030A0"/>
                </a:solidFill>
              </a:rPr>
              <a:t>exp</a:t>
            </a:r>
            <a:r>
              <a:rPr lang="en-US" sz="2800" b="1" dirty="0" smtClean="0">
                <a:solidFill>
                  <a:srgbClr val="7030A0"/>
                </a:solidFill>
              </a:rPr>
              <a:t>; </a:t>
            </a:r>
            <a:r>
              <a:rPr lang="en-US" sz="2800" b="1" dirty="0" err="1" smtClean="0">
                <a:solidFill>
                  <a:srgbClr val="7030A0"/>
                </a:solidFill>
              </a:rPr>
              <a:t>i</a:t>
            </a:r>
            <a:r>
              <a:rPr lang="en-US" sz="2800" b="1" dirty="0" smtClean="0">
                <a:solidFill>
                  <a:srgbClr val="7030A0"/>
                </a:solidFill>
              </a:rPr>
              <a:t>++)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     </a:t>
            </a:r>
            <a:r>
              <a:rPr lang="en-US" sz="2800" b="1" dirty="0" err="1" smtClean="0">
                <a:solidFill>
                  <a:srgbClr val="7030A0"/>
                </a:solidFill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</a:rPr>
              <a:t> *= base;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return </a:t>
            </a:r>
            <a:r>
              <a:rPr lang="en-US" sz="2800" b="1" dirty="0" err="1" smtClean="0">
                <a:solidFill>
                  <a:srgbClr val="7030A0"/>
                </a:solidFill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3435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That is nice.  How would you write that as a formula?</a:t>
            </a:r>
          </a:p>
          <a:p>
            <a:endParaRPr lang="en-US" sz="2400" b="1" dirty="0" smtClean="0">
              <a:solidFill>
                <a:srgbClr val="C00000"/>
              </a:solidFill>
            </a:endParaRPr>
          </a:p>
          <a:p>
            <a:endParaRPr lang="en-US" sz="2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public static double pow(double base, </a:t>
            </a:r>
            <a:r>
              <a:rPr lang="en-US" sz="2800" b="1" dirty="0" err="1" smtClean="0">
                <a:solidFill>
                  <a:srgbClr val="7030A0"/>
                </a:solidFill>
              </a:rPr>
              <a:t>int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</a:rPr>
              <a:t>exp</a:t>
            </a:r>
            <a:r>
              <a:rPr lang="en-US" sz="2800" b="1" dirty="0" smtClean="0">
                <a:solidFill>
                  <a:srgbClr val="7030A0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double </a:t>
            </a:r>
            <a:r>
              <a:rPr lang="en-US" sz="2800" b="1" dirty="0" err="1" smtClean="0">
                <a:solidFill>
                  <a:srgbClr val="7030A0"/>
                </a:solidFill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</a:rPr>
              <a:t> = 1;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for(</a:t>
            </a:r>
            <a:r>
              <a:rPr lang="en-US" sz="2800" b="1" dirty="0" err="1" smtClean="0">
                <a:solidFill>
                  <a:srgbClr val="7030A0"/>
                </a:solidFill>
              </a:rPr>
              <a:t>int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</a:rPr>
              <a:t>i</a:t>
            </a:r>
            <a:r>
              <a:rPr lang="en-US" sz="2800" b="1" dirty="0" smtClean="0">
                <a:solidFill>
                  <a:srgbClr val="7030A0"/>
                </a:solidFill>
              </a:rPr>
              <a:t>=0; </a:t>
            </a:r>
            <a:r>
              <a:rPr lang="en-US" sz="2800" b="1" dirty="0" err="1" smtClean="0">
                <a:solidFill>
                  <a:srgbClr val="7030A0"/>
                </a:solidFill>
              </a:rPr>
              <a:t>i</a:t>
            </a:r>
            <a:r>
              <a:rPr lang="en-US" sz="2800" b="1" dirty="0" smtClean="0">
                <a:solidFill>
                  <a:srgbClr val="7030A0"/>
                </a:solidFill>
              </a:rPr>
              <a:t> &lt; </a:t>
            </a:r>
            <a:r>
              <a:rPr lang="en-US" sz="2800" b="1" dirty="0" err="1" smtClean="0">
                <a:solidFill>
                  <a:srgbClr val="7030A0"/>
                </a:solidFill>
              </a:rPr>
              <a:t>exp</a:t>
            </a:r>
            <a:r>
              <a:rPr lang="en-US" sz="2800" b="1" dirty="0" smtClean="0">
                <a:solidFill>
                  <a:srgbClr val="7030A0"/>
                </a:solidFill>
              </a:rPr>
              <a:t>; </a:t>
            </a:r>
            <a:r>
              <a:rPr lang="en-US" sz="2800" b="1" dirty="0" err="1" smtClean="0">
                <a:solidFill>
                  <a:srgbClr val="7030A0"/>
                </a:solidFill>
              </a:rPr>
              <a:t>i</a:t>
            </a:r>
            <a:r>
              <a:rPr lang="en-US" sz="2800" b="1" dirty="0" smtClean="0">
                <a:solidFill>
                  <a:srgbClr val="7030A0"/>
                </a:solidFill>
              </a:rPr>
              <a:t>++)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     </a:t>
            </a:r>
            <a:r>
              <a:rPr lang="en-US" sz="2800" b="1" dirty="0" err="1" smtClean="0">
                <a:solidFill>
                  <a:srgbClr val="7030A0"/>
                </a:solidFill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</a:rPr>
              <a:t> *= base;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return </a:t>
            </a:r>
            <a:r>
              <a:rPr lang="en-US" sz="2800" b="1" dirty="0" err="1" smtClean="0">
                <a:solidFill>
                  <a:srgbClr val="7030A0"/>
                </a:solidFill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6707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 That is nice.  How would you write that as a formula?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base * base * base * … * base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			            </a:t>
            </a:r>
            <a:r>
              <a:rPr lang="en-US" sz="2400" b="1" dirty="0" err="1" smtClean="0">
                <a:solidFill>
                  <a:srgbClr val="C00000"/>
                </a:solidFill>
              </a:rPr>
              <a:t>exp</a:t>
            </a:r>
            <a:r>
              <a:rPr lang="en-US" sz="2400" b="1" dirty="0" smtClean="0">
                <a:solidFill>
                  <a:srgbClr val="C00000"/>
                </a:solidFill>
              </a:rPr>
              <a:t> times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public static double pow(double base, </a:t>
            </a:r>
            <a:r>
              <a:rPr lang="en-US" sz="2800" b="1" dirty="0" err="1" smtClean="0">
                <a:solidFill>
                  <a:srgbClr val="7030A0"/>
                </a:solidFill>
              </a:rPr>
              <a:t>int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</a:rPr>
              <a:t>exp</a:t>
            </a:r>
            <a:r>
              <a:rPr lang="en-US" sz="2800" b="1" dirty="0" smtClean="0">
                <a:solidFill>
                  <a:srgbClr val="7030A0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double </a:t>
            </a:r>
            <a:r>
              <a:rPr lang="en-US" sz="2800" b="1" dirty="0" err="1" smtClean="0">
                <a:solidFill>
                  <a:srgbClr val="7030A0"/>
                </a:solidFill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</a:rPr>
              <a:t> = 1;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for(</a:t>
            </a:r>
            <a:r>
              <a:rPr lang="en-US" sz="2800" b="1" dirty="0" err="1" smtClean="0">
                <a:solidFill>
                  <a:srgbClr val="7030A0"/>
                </a:solidFill>
              </a:rPr>
              <a:t>int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</a:rPr>
              <a:t>i</a:t>
            </a:r>
            <a:r>
              <a:rPr lang="en-US" sz="2800" b="1" dirty="0" smtClean="0">
                <a:solidFill>
                  <a:srgbClr val="7030A0"/>
                </a:solidFill>
              </a:rPr>
              <a:t>=0; </a:t>
            </a:r>
            <a:r>
              <a:rPr lang="en-US" sz="2800" b="1" dirty="0" err="1" smtClean="0">
                <a:solidFill>
                  <a:srgbClr val="7030A0"/>
                </a:solidFill>
              </a:rPr>
              <a:t>i</a:t>
            </a:r>
            <a:r>
              <a:rPr lang="en-US" sz="2800" b="1" dirty="0" smtClean="0">
                <a:solidFill>
                  <a:srgbClr val="7030A0"/>
                </a:solidFill>
              </a:rPr>
              <a:t> &lt; </a:t>
            </a:r>
            <a:r>
              <a:rPr lang="en-US" sz="2800" b="1" dirty="0" err="1" smtClean="0">
                <a:solidFill>
                  <a:srgbClr val="7030A0"/>
                </a:solidFill>
              </a:rPr>
              <a:t>exp</a:t>
            </a:r>
            <a:r>
              <a:rPr lang="en-US" sz="2800" b="1" dirty="0" smtClean="0">
                <a:solidFill>
                  <a:srgbClr val="7030A0"/>
                </a:solidFill>
              </a:rPr>
              <a:t>; </a:t>
            </a:r>
            <a:r>
              <a:rPr lang="en-US" sz="2800" b="1" dirty="0" err="1" smtClean="0">
                <a:solidFill>
                  <a:srgbClr val="7030A0"/>
                </a:solidFill>
              </a:rPr>
              <a:t>i</a:t>
            </a:r>
            <a:r>
              <a:rPr lang="en-US" sz="2800" b="1" dirty="0" smtClean="0">
                <a:solidFill>
                  <a:srgbClr val="7030A0"/>
                </a:solidFill>
              </a:rPr>
              <a:t>++)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     </a:t>
            </a:r>
            <a:r>
              <a:rPr lang="en-US" sz="2800" b="1" dirty="0" err="1" smtClean="0">
                <a:solidFill>
                  <a:srgbClr val="7030A0"/>
                </a:solidFill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</a:rPr>
              <a:t> *= base;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    return </a:t>
            </a:r>
            <a:r>
              <a:rPr lang="en-US" sz="2800" b="1" dirty="0" err="1" smtClean="0">
                <a:solidFill>
                  <a:srgbClr val="7030A0"/>
                </a:solidFill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}</a:t>
            </a:r>
          </a:p>
        </p:txBody>
      </p:sp>
      <p:sp>
        <p:nvSpPr>
          <p:cNvPr id="4" name="Left Brace 3"/>
          <p:cNvSpPr/>
          <p:nvPr/>
        </p:nvSpPr>
        <p:spPr>
          <a:xfrm rot="16200000">
            <a:off x="4629151" y="715730"/>
            <a:ext cx="190501" cy="33528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3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This formula is a hunk of crap…</a:t>
            </a:r>
          </a:p>
          <a:p>
            <a:pPr marL="0" indent="0" algn="ctr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base * base * base * … * base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			            </a:t>
            </a:r>
            <a:r>
              <a:rPr lang="en-US" sz="2200" b="1" dirty="0" err="1" smtClean="0">
                <a:solidFill>
                  <a:srgbClr val="C00000"/>
                </a:solidFill>
              </a:rPr>
              <a:t>exp</a:t>
            </a:r>
            <a:r>
              <a:rPr lang="en-US" sz="2200" b="1" dirty="0" smtClean="0">
                <a:solidFill>
                  <a:srgbClr val="C00000"/>
                </a:solidFill>
              </a:rPr>
              <a:t> times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How about recursion:</a:t>
            </a:r>
          </a:p>
          <a:p>
            <a:pPr lvl="1">
              <a:buFont typeface="Arial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What is the most-simple-input we can send to </a:t>
            </a:r>
            <a:r>
              <a:rPr lang="en-US" sz="2400" b="1" dirty="0" err="1">
                <a:solidFill>
                  <a:srgbClr val="C00000"/>
                </a:solidFill>
              </a:rPr>
              <a:t>base</a:t>
            </a:r>
            <a:r>
              <a:rPr lang="en-US" sz="2400" b="1" baseline="30000" dirty="0" err="1">
                <a:solidFill>
                  <a:srgbClr val="C00000"/>
                </a:solidFill>
              </a:rPr>
              <a:t>exp</a:t>
            </a:r>
            <a:r>
              <a:rPr lang="en-US" sz="2400" b="1" dirty="0">
                <a:solidFill>
                  <a:srgbClr val="C00000"/>
                </a:solidFill>
              </a:rPr>
              <a:t> such that we know the answer without needing any extra steps?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4" name="Left Brace 3"/>
          <p:cNvSpPr/>
          <p:nvPr/>
        </p:nvSpPr>
        <p:spPr>
          <a:xfrm rot="16200000">
            <a:off x="4629151" y="715730"/>
            <a:ext cx="190501" cy="33528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5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This formula is a hunk of crap…</a:t>
            </a:r>
          </a:p>
          <a:p>
            <a:pPr marL="0" indent="0" algn="ctr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base * base * base * … * base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			            </a:t>
            </a:r>
            <a:r>
              <a:rPr lang="en-US" sz="2200" b="1" dirty="0" err="1" smtClean="0">
                <a:solidFill>
                  <a:srgbClr val="C00000"/>
                </a:solidFill>
              </a:rPr>
              <a:t>exp</a:t>
            </a:r>
            <a:r>
              <a:rPr lang="en-US" sz="2200" b="1" dirty="0" smtClean="0">
                <a:solidFill>
                  <a:srgbClr val="C00000"/>
                </a:solidFill>
              </a:rPr>
              <a:t> times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How about recursion:</a:t>
            </a:r>
          </a:p>
          <a:p>
            <a:pPr lvl="1">
              <a:buFont typeface="Arial" charset="0"/>
              <a:buChar char="•"/>
            </a:pPr>
            <a:r>
              <a:rPr lang="en-US" sz="2400" b="1" dirty="0" smtClean="0"/>
              <a:t>What is the most-simple-input we can send to </a:t>
            </a:r>
            <a:r>
              <a:rPr lang="en-US" sz="2400" b="1" dirty="0" err="1" smtClean="0"/>
              <a:t>base</a:t>
            </a:r>
            <a:r>
              <a:rPr lang="en-US" sz="2400" b="1" baseline="30000" dirty="0" err="1" smtClean="0"/>
              <a:t>exp</a:t>
            </a:r>
            <a:r>
              <a:rPr lang="en-US" sz="2400" b="1" dirty="0" smtClean="0"/>
              <a:t> such that we know the answer without needing any extra steps?</a:t>
            </a: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C00000"/>
                </a:solidFill>
              </a:rPr>
              <a:t>base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0</a:t>
            </a:r>
            <a:r>
              <a:rPr lang="en-US" sz="2400" b="1" dirty="0" smtClean="0">
                <a:solidFill>
                  <a:srgbClr val="C00000"/>
                </a:solidFill>
              </a:rPr>
              <a:t> is 1</a:t>
            </a:r>
            <a:r>
              <a:rPr lang="en-US" sz="2400" dirty="0" smtClean="0"/>
              <a:t>.</a:t>
            </a:r>
          </a:p>
          <a:p>
            <a:pPr lvl="1">
              <a:buFont typeface="Arial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</a:rPr>
              <a:t>Given complex input, say 5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3</a:t>
            </a:r>
            <a:r>
              <a:rPr lang="en-US" sz="2400" b="1" dirty="0" smtClean="0">
                <a:solidFill>
                  <a:srgbClr val="C00000"/>
                </a:solidFill>
              </a:rPr>
              <a:t>, what is one-step-easier?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4" name="Left Brace 3"/>
          <p:cNvSpPr/>
          <p:nvPr/>
        </p:nvSpPr>
        <p:spPr>
          <a:xfrm rot="16200000">
            <a:off x="4629151" y="715730"/>
            <a:ext cx="190501" cy="33528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0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This formula is a hunk of crap…</a:t>
            </a:r>
          </a:p>
          <a:p>
            <a:pPr marL="0" indent="0" algn="ctr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base * base * base * … * base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			            </a:t>
            </a:r>
            <a:r>
              <a:rPr lang="en-US" sz="2200" b="1" dirty="0" err="1" smtClean="0">
                <a:solidFill>
                  <a:srgbClr val="C00000"/>
                </a:solidFill>
              </a:rPr>
              <a:t>exp</a:t>
            </a:r>
            <a:r>
              <a:rPr lang="en-US" sz="2200" b="1" dirty="0" smtClean="0">
                <a:solidFill>
                  <a:srgbClr val="C00000"/>
                </a:solidFill>
              </a:rPr>
              <a:t> times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How about recursion: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/>
              <a:t>What is the most-simple-input we can send to </a:t>
            </a:r>
            <a:r>
              <a:rPr lang="en-US" sz="2400" dirty="0" err="1" smtClean="0"/>
              <a:t>base</a:t>
            </a:r>
            <a:r>
              <a:rPr lang="en-US" sz="2400" baseline="30000" dirty="0" err="1" smtClean="0"/>
              <a:t>exp</a:t>
            </a:r>
            <a:r>
              <a:rPr lang="en-US" sz="2400" dirty="0" smtClean="0"/>
              <a:t> such that we know the answer without needing any extra steps?	base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is 1.</a:t>
            </a:r>
          </a:p>
          <a:p>
            <a:pPr lvl="1">
              <a:buFont typeface="Arial" charset="0"/>
              <a:buChar char="•"/>
            </a:pPr>
            <a:r>
              <a:rPr lang="en-US" sz="2400" b="1" dirty="0" smtClean="0"/>
              <a:t>Given complex input, say 5</a:t>
            </a:r>
            <a:r>
              <a:rPr lang="en-US" sz="2400" b="1" baseline="30000" dirty="0" smtClean="0"/>
              <a:t>3</a:t>
            </a:r>
            <a:r>
              <a:rPr lang="en-US" sz="2400" b="1" dirty="0" smtClean="0"/>
              <a:t>, what is one-step-easier?  </a:t>
            </a:r>
            <a:r>
              <a:rPr lang="en-US" sz="2400" b="1" dirty="0" smtClean="0">
                <a:solidFill>
                  <a:srgbClr val="C00000"/>
                </a:solidFill>
              </a:rPr>
              <a:t>5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2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</a:p>
          <a:p>
            <a:pPr lvl="1">
              <a:buFont typeface="Arial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</a:rPr>
              <a:t>How can we define 5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3</a:t>
            </a:r>
            <a:r>
              <a:rPr lang="en-US" sz="2400" b="1" dirty="0" smtClean="0">
                <a:solidFill>
                  <a:srgbClr val="C00000"/>
                </a:solidFill>
              </a:rPr>
              <a:t> by calling 5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2</a:t>
            </a:r>
            <a:r>
              <a:rPr lang="en-US" sz="2400" b="1" dirty="0" smtClean="0">
                <a:solidFill>
                  <a:srgbClr val="C00000"/>
                </a:solidFill>
              </a:rPr>
              <a:t>?</a:t>
            </a:r>
            <a:endParaRPr lang="en-US" sz="2400" b="1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4" name="Left Brace 3"/>
          <p:cNvSpPr/>
          <p:nvPr/>
        </p:nvSpPr>
        <p:spPr>
          <a:xfrm rot="16200000">
            <a:off x="4629151" y="715730"/>
            <a:ext cx="190501" cy="33528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67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This formula is a hunk of crap…</a:t>
            </a:r>
          </a:p>
          <a:p>
            <a:pPr marL="0" indent="0" algn="ctr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base * base * base * … * base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			            </a:t>
            </a:r>
            <a:r>
              <a:rPr lang="en-US" sz="2200" b="1" dirty="0" err="1" smtClean="0">
                <a:solidFill>
                  <a:srgbClr val="C00000"/>
                </a:solidFill>
              </a:rPr>
              <a:t>exp</a:t>
            </a:r>
            <a:r>
              <a:rPr lang="en-US" sz="2200" b="1" dirty="0" smtClean="0">
                <a:solidFill>
                  <a:srgbClr val="C00000"/>
                </a:solidFill>
              </a:rPr>
              <a:t> times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How about recursion: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/>
              <a:t>What is the most-simple-input we can send to </a:t>
            </a:r>
            <a:r>
              <a:rPr lang="en-US" sz="2400" dirty="0" err="1" smtClean="0"/>
              <a:t>base</a:t>
            </a:r>
            <a:r>
              <a:rPr lang="en-US" sz="2400" baseline="30000" dirty="0" err="1" smtClean="0"/>
              <a:t>exp</a:t>
            </a:r>
            <a:r>
              <a:rPr lang="en-US" sz="2400" dirty="0" smtClean="0"/>
              <a:t> such that we know the answer without needing any extra steps?	base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is 1.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/>
              <a:t>Given complex input, say 5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, what is one-step-easier?  </a:t>
            </a:r>
            <a:r>
              <a:rPr lang="en-US" sz="2400" b="1" dirty="0" smtClean="0">
                <a:solidFill>
                  <a:srgbClr val="C00000"/>
                </a:solidFill>
              </a:rPr>
              <a:t>5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2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</a:p>
          <a:p>
            <a:pPr lvl="1">
              <a:buFont typeface="Arial" charset="0"/>
              <a:buChar char="•"/>
            </a:pPr>
            <a:r>
              <a:rPr lang="en-US" sz="2400" b="1" dirty="0" smtClean="0"/>
              <a:t>How can we define 5</a:t>
            </a:r>
            <a:r>
              <a:rPr lang="en-US" sz="2400" b="1" baseline="30000" dirty="0" smtClean="0"/>
              <a:t>3</a:t>
            </a:r>
            <a:r>
              <a:rPr lang="en-US" sz="2400" b="1" dirty="0" smtClean="0"/>
              <a:t> by calling 5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?  </a:t>
            </a:r>
            <a:r>
              <a:rPr lang="en-US" sz="2400" b="1" dirty="0" smtClean="0">
                <a:solidFill>
                  <a:srgbClr val="C00000"/>
                </a:solidFill>
              </a:rPr>
              <a:t>5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3</a:t>
            </a:r>
            <a:r>
              <a:rPr lang="en-US" sz="2400" b="1" dirty="0" smtClean="0">
                <a:solidFill>
                  <a:srgbClr val="C00000"/>
                </a:solidFill>
              </a:rPr>
              <a:t> = 5 * 5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2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400" b="1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4" name="Left Brace 3"/>
          <p:cNvSpPr/>
          <p:nvPr/>
        </p:nvSpPr>
        <p:spPr>
          <a:xfrm rot="16200000">
            <a:off x="4629151" y="715730"/>
            <a:ext cx="190501" cy="33528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6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This formula is a hunk of crap…</a:t>
            </a:r>
          </a:p>
          <a:p>
            <a:pPr marL="0" indent="0" algn="ctr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base * base * base * … * base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			            </a:t>
            </a:r>
            <a:r>
              <a:rPr lang="en-US" sz="2200" b="1" dirty="0" err="1" smtClean="0">
                <a:solidFill>
                  <a:srgbClr val="C00000"/>
                </a:solidFill>
              </a:rPr>
              <a:t>exp</a:t>
            </a:r>
            <a:r>
              <a:rPr lang="en-US" sz="2200" b="1" dirty="0" smtClean="0">
                <a:solidFill>
                  <a:srgbClr val="C00000"/>
                </a:solidFill>
              </a:rPr>
              <a:t> times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How about recursion: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/>
              <a:t>What is the most-simple-input we can send to </a:t>
            </a:r>
            <a:r>
              <a:rPr lang="en-US" sz="2400" dirty="0" err="1" smtClean="0"/>
              <a:t>base</a:t>
            </a:r>
            <a:r>
              <a:rPr lang="en-US" sz="2400" baseline="30000" dirty="0" err="1" smtClean="0"/>
              <a:t>exp</a:t>
            </a:r>
            <a:r>
              <a:rPr lang="en-US" sz="2400" dirty="0" smtClean="0"/>
              <a:t> such that we know the answer without needing any extra steps?	base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is 1.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/>
              <a:t>Given complex input, say 5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, what is one-step-easier?  </a:t>
            </a:r>
            <a:r>
              <a:rPr lang="en-US" sz="2400" b="1" dirty="0" smtClean="0">
                <a:solidFill>
                  <a:srgbClr val="C00000"/>
                </a:solidFill>
              </a:rPr>
              <a:t>5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2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/>
              <a:t>How can we define 5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by calling 5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?  5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= 5 * 5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/>
              <a:t>Replace 5 with base and 3 with </a:t>
            </a:r>
            <a:r>
              <a:rPr lang="en-US" sz="2400" dirty="0" err="1" smtClean="0"/>
              <a:t>exp</a:t>
            </a:r>
            <a:r>
              <a:rPr lang="en-US" sz="2400" dirty="0" smtClean="0"/>
              <a:t> and we have recursion.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4" name="Left Brace 3"/>
          <p:cNvSpPr/>
          <p:nvPr/>
        </p:nvSpPr>
        <p:spPr>
          <a:xfrm rot="16200000">
            <a:off x="4629151" y="715730"/>
            <a:ext cx="190501" cy="33528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0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pow(5,3) = 5 * pow(5,2)</a:t>
            </a:r>
          </a:p>
        </p:txBody>
      </p:sp>
    </p:spTree>
    <p:extLst>
      <p:ext uri="{BB962C8B-B14F-4D97-AF65-F5344CB8AC3E}">
        <p14:creationId xmlns:p14="http://schemas.microsoft.com/office/powerpoint/2010/main" val="377177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pow(5,3) = 5 * pow(5,2)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    pow(5,2) = 5 * pow(5,1)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667000" y="1600200"/>
            <a:ext cx="1447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14800" y="1600200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114800" y="2057400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172200" y="20574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667000" y="2667000"/>
            <a:ext cx="350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667000" y="1600200"/>
            <a:ext cx="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92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pow(5,3) = 5 * pow(5,2)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    pow(5,2) = 5 * pow(5,1)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		        pow(5,1) = 5 * pow(5,0)</a:t>
            </a:r>
          </a:p>
          <a:p>
            <a:pPr marL="0" indent="0">
              <a:buNone/>
            </a:pPr>
            <a:r>
              <a:rPr lang="en-US" sz="2800" dirty="0" smtClean="0"/>
              <a:t>							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800600" y="2153194"/>
            <a:ext cx="1447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248400" y="2153194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248400" y="2610394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305800" y="2610394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800600" y="3219994"/>
            <a:ext cx="350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800600" y="2153194"/>
            <a:ext cx="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92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pow(5,3) = 5 * pow(5,2)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    pow(5,2) = 5 * pow(5,1)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		        pow(5,1) = 5 * pow(5,0)</a:t>
            </a:r>
          </a:p>
          <a:p>
            <a:pPr marL="0" indent="0">
              <a:buNone/>
            </a:pPr>
            <a:r>
              <a:rPr lang="en-US" sz="2800" dirty="0" smtClean="0"/>
              <a:t>							 pow(5,0)=1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934200" y="2667000"/>
            <a:ext cx="1447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382000" y="2667000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382000" y="31242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15400" y="31242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34200" y="3733800"/>
            <a:ext cx="1981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934200" y="2667000"/>
            <a:ext cx="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8077200" y="30480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92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pow(5,3) = 5 * pow(5,2)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    pow(5,2) = 5 * pow(5,1)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		        pow(5,1) = 5 * 1 = 5</a:t>
            </a:r>
          </a:p>
          <a:p>
            <a:pPr marL="0" indent="0">
              <a:buNone/>
            </a:pPr>
            <a:r>
              <a:rPr lang="en-US" sz="2800" dirty="0" smtClean="0"/>
              <a:t>							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715000" y="2514600"/>
            <a:ext cx="1828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42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pow(5,3) = 5 * pow(5,2)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    pow(5,2) = 5 * 5 = 25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									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3505200" y="2057400"/>
            <a:ext cx="1828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23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Power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pow(5,3) = 5 * 25 = 125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dirty="0"/>
              <a:t>	</a:t>
            </a:r>
            <a:r>
              <a:rPr lang="en-US" sz="2800" dirty="0" smtClean="0"/>
              <a:t>									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8779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Recursive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First consider the terminating case:</a:t>
            </a:r>
          </a:p>
          <a:p>
            <a:pPr lvl="1"/>
            <a:r>
              <a:rPr lang="en-US" dirty="0" smtClean="0"/>
              <a:t>What is the most simple possible input such that the method already knows the answer?</a:t>
            </a:r>
          </a:p>
          <a:p>
            <a:pPr lvl="1"/>
            <a:r>
              <a:rPr lang="en-US" dirty="0" smtClean="0"/>
              <a:t>For </a:t>
            </a:r>
            <a:r>
              <a:rPr lang="en-US" dirty="0" err="1" smtClean="0"/>
              <a:t>base</a:t>
            </a:r>
            <a:r>
              <a:rPr lang="en-US" baseline="30000" dirty="0" err="1" smtClean="0"/>
              <a:t>exp</a:t>
            </a:r>
            <a:r>
              <a:rPr lang="en-US" dirty="0" smtClean="0"/>
              <a:t>, the easiest input is an </a:t>
            </a:r>
            <a:r>
              <a:rPr lang="en-US" dirty="0" err="1" smtClean="0"/>
              <a:t>exp</a:t>
            </a:r>
            <a:r>
              <a:rPr lang="en-US" dirty="0" smtClean="0"/>
              <a:t> of zero.  Any base with and </a:t>
            </a:r>
            <a:r>
              <a:rPr lang="en-US" dirty="0" err="1" smtClean="0"/>
              <a:t>exp</a:t>
            </a:r>
            <a:r>
              <a:rPr lang="en-US" dirty="0" smtClean="0"/>
              <a:t> of 0 should return 1.</a:t>
            </a:r>
          </a:p>
          <a:p>
            <a:r>
              <a:rPr lang="en-US" dirty="0" smtClean="0"/>
              <a:t>Then, given complex input, what would be considered “one-step-easier”. </a:t>
            </a:r>
          </a:p>
          <a:p>
            <a:pPr lvl="1"/>
            <a:r>
              <a:rPr lang="en-US" dirty="0" smtClean="0"/>
              <a:t>pow(5,3) would be complex.</a:t>
            </a:r>
          </a:p>
          <a:p>
            <a:pPr lvl="1"/>
            <a:r>
              <a:rPr lang="en-US" dirty="0" smtClean="0"/>
              <a:t>One-step-easier than pow(5,3) would be pow(5,2).</a:t>
            </a:r>
          </a:p>
          <a:p>
            <a:r>
              <a:rPr lang="en-US" dirty="0" smtClean="0"/>
              <a:t>Now, how can you define the solution given complex input by calling the method given “one-step-easier”?</a:t>
            </a:r>
          </a:p>
          <a:p>
            <a:pPr lvl="1"/>
            <a:r>
              <a:rPr lang="en-US" dirty="0" smtClean="0"/>
              <a:t>pow(5,3) is equivalent to 5 * pow(5,2)</a:t>
            </a:r>
          </a:p>
          <a:p>
            <a:r>
              <a:rPr lang="en-US" dirty="0" smtClean="0"/>
              <a:t>Lastly, replace the complex input with the argument name.</a:t>
            </a:r>
          </a:p>
          <a:p>
            <a:pPr lvl="1"/>
            <a:r>
              <a:rPr lang="en-US" dirty="0" smtClean="0"/>
              <a:t>This is in a homework assignment.  I will leave it to you.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6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Dangerous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 there is no terminating case, or the recursive call never reaches the terminating case, there is infinite recursion which results in a </a:t>
            </a:r>
            <a:r>
              <a:rPr lang="en-US" sz="2800" dirty="0" err="1" smtClean="0"/>
              <a:t>StackOverthrow</a:t>
            </a:r>
            <a:r>
              <a:rPr lang="en-US" sz="2800" dirty="0" smtClean="0"/>
              <a:t> exception (ran out of memory).</a:t>
            </a:r>
          </a:p>
          <a:p>
            <a:r>
              <a:rPr lang="en-US" sz="2800" dirty="0" smtClean="0"/>
              <a:t>Some recursion can be memory inefficient compared to a loop version, and some may be run-time inefficient.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502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public static 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fib(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n)	</a:t>
            </a:r>
            <a:r>
              <a:rPr lang="en-US" sz="2400" dirty="0">
                <a:solidFill>
                  <a:srgbClr val="C00000"/>
                </a:solidFill>
              </a:rPr>
              <a:t>//1, 1, 2, 3, 5, 8, 13, 21…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{					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if(n &lt;= 2)			</a:t>
            </a:r>
            <a:r>
              <a:rPr lang="en-US" sz="2400" dirty="0">
                <a:solidFill>
                  <a:srgbClr val="C00000"/>
                </a:solidFill>
              </a:rPr>
              <a:t> //f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f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1 </a:t>
            </a:r>
            <a:r>
              <a:rPr lang="en-US" sz="2400" b="1" dirty="0">
                <a:solidFill>
                  <a:srgbClr val="7030A0"/>
                </a:solidFill>
              </a:rPr>
              <a:t>	</a:t>
            </a:r>
            <a:endParaRPr lang="en-US" sz="2400" b="1" baseline="-25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     return 1;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return fib(n-1) + fib(n-2);	</a:t>
            </a:r>
            <a:r>
              <a:rPr lang="en-US" sz="2400" dirty="0">
                <a:solidFill>
                  <a:srgbClr val="C00000"/>
                </a:solidFill>
              </a:rPr>
              <a:t>//</a:t>
            </a:r>
            <a:r>
              <a:rPr lang="en-US" sz="2400" dirty="0" err="1">
                <a:solidFill>
                  <a:srgbClr val="C00000"/>
                </a:solidFill>
              </a:rPr>
              <a:t>f</a:t>
            </a:r>
            <a:r>
              <a:rPr lang="en-US" sz="2400" baseline="-25000" dirty="0" err="1">
                <a:solidFill>
                  <a:srgbClr val="C00000"/>
                </a:solidFill>
              </a:rPr>
              <a:t>n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25000" dirty="0">
                <a:solidFill>
                  <a:srgbClr val="C00000"/>
                </a:solidFill>
              </a:rPr>
              <a:t>n-1</a:t>
            </a:r>
            <a:r>
              <a:rPr lang="en-US" sz="2400" dirty="0">
                <a:solidFill>
                  <a:srgbClr val="C00000"/>
                </a:solidFill>
              </a:rPr>
              <a:t> + f</a:t>
            </a:r>
            <a:r>
              <a:rPr lang="en-US" sz="2400" baseline="-25000" dirty="0">
                <a:solidFill>
                  <a:srgbClr val="C00000"/>
                </a:solidFill>
              </a:rPr>
              <a:t>n-2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</a:rPr>
              <a:t>	</a:t>
            </a:r>
          </a:p>
          <a:p>
            <a:pPr marL="0" indent="0">
              <a:buNone/>
            </a:pPr>
            <a:r>
              <a:rPr lang="en-US" sz="2400" dirty="0" smtClean="0"/>
              <a:t>Given n, this returns the nth number in the Fibonacci sequence: 					1, 1, 2, 3, 5, 8, 13, 21…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It compiles.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It works.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You will never see it complete fib(100). 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</a:rPr>
              <a:t>			Why?</a:t>
            </a:r>
            <a:r>
              <a:rPr lang="en-US" sz="2400" b="1" dirty="0" smtClean="0">
                <a:solidFill>
                  <a:srgbClr val="7030A0"/>
                </a:solidFill>
              </a:rPr>
              <a:t>			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b="1" dirty="0" smtClean="0">
                <a:solidFill>
                  <a:srgbClr val="7030A0"/>
                </a:solidFill>
              </a:rPr>
              <a:t>	           			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16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public static 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fib(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n)	</a:t>
            </a:r>
            <a:r>
              <a:rPr lang="en-US" sz="2400" dirty="0">
                <a:solidFill>
                  <a:srgbClr val="C00000"/>
                </a:solidFill>
              </a:rPr>
              <a:t>//1, 1, </a:t>
            </a:r>
            <a:r>
              <a:rPr lang="en-US" sz="2400" b="1" dirty="0"/>
              <a:t>2</a:t>
            </a:r>
            <a:r>
              <a:rPr lang="en-US" sz="2400" dirty="0">
                <a:solidFill>
                  <a:srgbClr val="C00000"/>
                </a:solidFill>
              </a:rPr>
              <a:t>, 3, 5, 8, 13, 21</a:t>
            </a:r>
            <a:r>
              <a:rPr lang="en-US" sz="2400" dirty="0" smtClean="0">
                <a:solidFill>
                  <a:srgbClr val="C00000"/>
                </a:solidFill>
              </a:rPr>
              <a:t>…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{					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if(n &lt;= 2)			</a:t>
            </a:r>
            <a:r>
              <a:rPr lang="en-US" sz="2400" dirty="0">
                <a:solidFill>
                  <a:srgbClr val="C00000"/>
                </a:solidFill>
              </a:rPr>
              <a:t> //f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f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1 </a:t>
            </a:r>
            <a:r>
              <a:rPr lang="en-US" sz="2400" b="1" dirty="0">
                <a:solidFill>
                  <a:srgbClr val="7030A0"/>
                </a:solidFill>
              </a:rPr>
              <a:t>	</a:t>
            </a:r>
            <a:endParaRPr lang="en-US" sz="2400" b="1" baseline="-25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     return 1;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return fib(n-1) + fib(n-2);	</a:t>
            </a:r>
            <a:r>
              <a:rPr lang="en-US" sz="2400" dirty="0">
                <a:solidFill>
                  <a:srgbClr val="C00000"/>
                </a:solidFill>
              </a:rPr>
              <a:t>//</a:t>
            </a:r>
            <a:r>
              <a:rPr lang="en-US" sz="2400" dirty="0" err="1">
                <a:solidFill>
                  <a:srgbClr val="C00000"/>
                </a:solidFill>
              </a:rPr>
              <a:t>f</a:t>
            </a:r>
            <a:r>
              <a:rPr lang="en-US" sz="2400" baseline="-25000" dirty="0" err="1">
                <a:solidFill>
                  <a:srgbClr val="C00000"/>
                </a:solidFill>
              </a:rPr>
              <a:t>n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25000" dirty="0">
                <a:solidFill>
                  <a:srgbClr val="C00000"/>
                </a:solidFill>
              </a:rPr>
              <a:t>n-1</a:t>
            </a:r>
            <a:r>
              <a:rPr lang="en-US" sz="2400" dirty="0">
                <a:solidFill>
                  <a:srgbClr val="C00000"/>
                </a:solidFill>
              </a:rPr>
              <a:t> + f</a:t>
            </a:r>
            <a:r>
              <a:rPr lang="en-US" sz="2400" baseline="-25000" dirty="0">
                <a:solidFill>
                  <a:srgbClr val="C00000"/>
                </a:solidFill>
              </a:rPr>
              <a:t>n-2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</a:rPr>
              <a:t>	</a:t>
            </a:r>
          </a:p>
          <a:p>
            <a:pPr marL="0" indent="0">
              <a:buNone/>
            </a:pPr>
            <a:r>
              <a:rPr lang="en-US" sz="2400" dirty="0" smtClean="0"/>
              <a:t>Send the value 3 in for n…</a:t>
            </a:r>
          </a:p>
          <a:p>
            <a:pPr marL="0" indent="0">
              <a:buNone/>
            </a:pP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	</a:t>
            </a:r>
            <a:r>
              <a:rPr lang="en-US" sz="2400" dirty="0" smtClean="0">
                <a:solidFill>
                  <a:srgbClr val="7030A0"/>
                </a:solidFill>
              </a:rPr>
              <a:t>fib(3)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smtClean="0">
                <a:solidFill>
                  <a:srgbClr val="7030A0"/>
                </a:solidFill>
              </a:rPr>
              <a:t>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 +   </a:t>
            </a:r>
            <a:r>
              <a:rPr lang="en-US" sz="2400" dirty="0" smtClean="0">
                <a:solidFill>
                  <a:srgbClr val="00B0F0"/>
                </a:solidFill>
              </a:rPr>
              <a:t>fib(1)</a:t>
            </a:r>
          </a:p>
          <a:p>
            <a:pPr marL="0" indent="0">
              <a:buNone/>
            </a:pPr>
            <a:r>
              <a:rPr lang="en-US" sz="2400" dirty="0" smtClean="0"/>
              <a:t>fib(3) calls itself 2 times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		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b="1" dirty="0" smtClean="0">
                <a:solidFill>
                  <a:srgbClr val="7030A0"/>
                </a:solidFill>
              </a:rPr>
              <a:t>	           			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4478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526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105400" y="8382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98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public static 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fib(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n)	</a:t>
            </a:r>
            <a:r>
              <a:rPr lang="en-US" sz="2400" dirty="0">
                <a:solidFill>
                  <a:srgbClr val="C00000"/>
                </a:solidFill>
              </a:rPr>
              <a:t>//1, 1, 2, </a:t>
            </a:r>
            <a:r>
              <a:rPr lang="en-US" sz="2400" b="1" dirty="0"/>
              <a:t>3</a:t>
            </a:r>
            <a:r>
              <a:rPr lang="en-US" sz="2400" dirty="0">
                <a:solidFill>
                  <a:srgbClr val="C00000"/>
                </a:solidFill>
              </a:rPr>
              <a:t>, 5, 8, 13, 21…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{					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if(n &lt;= 2)			</a:t>
            </a:r>
            <a:r>
              <a:rPr lang="en-US" sz="2400" dirty="0">
                <a:solidFill>
                  <a:srgbClr val="C00000"/>
                </a:solidFill>
              </a:rPr>
              <a:t> //f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f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1 </a:t>
            </a:r>
            <a:r>
              <a:rPr lang="en-US" sz="2400" b="1" dirty="0">
                <a:solidFill>
                  <a:srgbClr val="7030A0"/>
                </a:solidFill>
              </a:rPr>
              <a:t>	</a:t>
            </a:r>
            <a:endParaRPr lang="en-US" sz="2400" b="1" baseline="-25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     return 1;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return fib(n-1) + fib(n-2);	</a:t>
            </a:r>
            <a:r>
              <a:rPr lang="en-US" sz="2400" dirty="0">
                <a:solidFill>
                  <a:srgbClr val="C00000"/>
                </a:solidFill>
              </a:rPr>
              <a:t>//</a:t>
            </a:r>
            <a:r>
              <a:rPr lang="en-US" sz="2400" dirty="0" err="1">
                <a:solidFill>
                  <a:srgbClr val="C00000"/>
                </a:solidFill>
              </a:rPr>
              <a:t>f</a:t>
            </a:r>
            <a:r>
              <a:rPr lang="en-US" sz="2400" baseline="-25000" dirty="0" err="1">
                <a:solidFill>
                  <a:srgbClr val="C00000"/>
                </a:solidFill>
              </a:rPr>
              <a:t>n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25000" dirty="0">
                <a:solidFill>
                  <a:srgbClr val="C00000"/>
                </a:solidFill>
              </a:rPr>
              <a:t>n-1</a:t>
            </a:r>
            <a:r>
              <a:rPr lang="en-US" sz="2400" dirty="0">
                <a:solidFill>
                  <a:srgbClr val="C00000"/>
                </a:solidFill>
              </a:rPr>
              <a:t> + f</a:t>
            </a:r>
            <a:r>
              <a:rPr lang="en-US" sz="2400" baseline="-25000" dirty="0">
                <a:solidFill>
                  <a:srgbClr val="C00000"/>
                </a:solidFill>
              </a:rPr>
              <a:t>n-2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</a:rPr>
              <a:t>	</a:t>
            </a:r>
          </a:p>
          <a:p>
            <a:pPr marL="0" indent="0">
              <a:buNone/>
            </a:pPr>
            <a:r>
              <a:rPr lang="en-US" sz="2400" dirty="0"/>
              <a:t>Send the value </a:t>
            </a:r>
            <a:r>
              <a:rPr lang="en-US" sz="2400" dirty="0" smtClean="0"/>
              <a:t>4 </a:t>
            </a:r>
            <a:r>
              <a:rPr lang="en-US" sz="2400" dirty="0"/>
              <a:t>in for n…</a:t>
            </a:r>
          </a:p>
          <a:p>
            <a:pPr marL="0" indent="0">
              <a:buNone/>
            </a:pP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</a:t>
            </a:r>
            <a:r>
              <a:rPr lang="en-US" sz="2400" dirty="0" smtClean="0">
                <a:solidFill>
                  <a:srgbClr val="7030A0"/>
                </a:solidFill>
              </a:rPr>
              <a:t>fib(4)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	</a:t>
            </a:r>
            <a:r>
              <a:rPr lang="en-US" sz="2400" dirty="0" smtClean="0">
                <a:solidFill>
                  <a:srgbClr val="7030A0"/>
                </a:solidFill>
              </a:rPr>
              <a:t>fib(3)      +    fib(2)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</a:t>
            </a:r>
            <a:r>
              <a:rPr lang="en-US" sz="2400" dirty="0" smtClean="0">
                <a:solidFill>
                  <a:srgbClr val="7030A0"/>
                </a:solidFill>
              </a:rPr>
              <a:t>fib(2)  +   fib(1)</a:t>
            </a:r>
          </a:p>
          <a:p>
            <a:pPr marL="0" indent="0">
              <a:buNone/>
            </a:pPr>
            <a:r>
              <a:rPr lang="en-US" sz="2400" dirty="0" smtClean="0"/>
              <a:t>	fib(4) calls itself 4 times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		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b="1" dirty="0" smtClean="0">
                <a:solidFill>
                  <a:srgbClr val="7030A0"/>
                </a:solidFill>
              </a:rPr>
              <a:t>	           			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4478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526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057400" y="43434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7000" y="43434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410200" y="8382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77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public static 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fib(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n)	</a:t>
            </a:r>
            <a:r>
              <a:rPr lang="en-US" sz="2400" dirty="0">
                <a:solidFill>
                  <a:srgbClr val="C00000"/>
                </a:solidFill>
              </a:rPr>
              <a:t>//1, 1, 2, 3, </a:t>
            </a:r>
            <a:r>
              <a:rPr lang="en-US" sz="2400" b="1" dirty="0"/>
              <a:t>5</a:t>
            </a:r>
            <a:r>
              <a:rPr lang="en-US" sz="2400" dirty="0">
                <a:solidFill>
                  <a:srgbClr val="C00000"/>
                </a:solidFill>
              </a:rPr>
              <a:t>, 8, 13, 21…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{					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if(n &lt;= 2)			</a:t>
            </a:r>
            <a:r>
              <a:rPr lang="en-US" sz="2400" dirty="0">
                <a:solidFill>
                  <a:srgbClr val="C00000"/>
                </a:solidFill>
              </a:rPr>
              <a:t> //f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f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1 </a:t>
            </a:r>
            <a:r>
              <a:rPr lang="en-US" sz="2400" b="1" dirty="0">
                <a:solidFill>
                  <a:srgbClr val="7030A0"/>
                </a:solidFill>
              </a:rPr>
              <a:t>	</a:t>
            </a:r>
            <a:endParaRPr lang="en-US" sz="2400" b="1" baseline="-25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     return 1;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return fib(n-1) + fib(n-2);	</a:t>
            </a:r>
            <a:r>
              <a:rPr lang="en-US" sz="2400" dirty="0">
                <a:solidFill>
                  <a:srgbClr val="C00000"/>
                </a:solidFill>
              </a:rPr>
              <a:t>//</a:t>
            </a:r>
            <a:r>
              <a:rPr lang="en-US" sz="2400" dirty="0" err="1">
                <a:solidFill>
                  <a:srgbClr val="C00000"/>
                </a:solidFill>
              </a:rPr>
              <a:t>f</a:t>
            </a:r>
            <a:r>
              <a:rPr lang="en-US" sz="2400" baseline="-25000" dirty="0" err="1">
                <a:solidFill>
                  <a:srgbClr val="C00000"/>
                </a:solidFill>
              </a:rPr>
              <a:t>n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25000" dirty="0">
                <a:solidFill>
                  <a:srgbClr val="C00000"/>
                </a:solidFill>
              </a:rPr>
              <a:t>n-1</a:t>
            </a:r>
            <a:r>
              <a:rPr lang="en-US" sz="2400" dirty="0">
                <a:solidFill>
                  <a:srgbClr val="C00000"/>
                </a:solidFill>
              </a:rPr>
              <a:t> + f</a:t>
            </a:r>
            <a:r>
              <a:rPr lang="en-US" sz="2400" baseline="-25000" dirty="0">
                <a:solidFill>
                  <a:srgbClr val="C00000"/>
                </a:solidFill>
              </a:rPr>
              <a:t>n-2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</a:rPr>
              <a:t>	</a:t>
            </a:r>
          </a:p>
          <a:p>
            <a:pPr marL="0" indent="0">
              <a:buNone/>
            </a:pPr>
            <a:r>
              <a:rPr lang="en-US" sz="2400" dirty="0"/>
              <a:t>Send the value </a:t>
            </a:r>
            <a:r>
              <a:rPr lang="en-US" sz="2400" dirty="0" smtClean="0"/>
              <a:t>5 </a:t>
            </a:r>
            <a:r>
              <a:rPr lang="en-US" sz="2400" dirty="0"/>
              <a:t>in for n…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	</a:t>
            </a:r>
            <a:r>
              <a:rPr lang="en-US" sz="2400" dirty="0" smtClean="0">
                <a:solidFill>
                  <a:srgbClr val="7030A0"/>
                </a:solidFill>
              </a:rPr>
              <a:t>fib(5)</a:t>
            </a:r>
            <a:endParaRPr lang="en-US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</a:t>
            </a:r>
            <a:r>
              <a:rPr lang="en-US" sz="2400" dirty="0" smtClean="0">
                <a:solidFill>
                  <a:srgbClr val="7030A0"/>
                </a:solidFill>
              </a:rPr>
              <a:t>fib(4) 	   +           fib(3)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	</a:t>
            </a:r>
            <a:r>
              <a:rPr lang="en-US" sz="2400" dirty="0" smtClean="0">
                <a:solidFill>
                  <a:srgbClr val="7030A0"/>
                </a:solidFill>
              </a:rPr>
              <a:t>fib(3)      +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 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+ </a:t>
            </a:r>
            <a:r>
              <a:rPr lang="en-US" sz="2400" dirty="0" smtClean="0">
                <a:solidFill>
                  <a:srgbClr val="00B0F0"/>
                </a:solidFill>
              </a:rPr>
              <a:t>fib(1)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 +   </a:t>
            </a:r>
            <a:r>
              <a:rPr lang="en-US" sz="2400" dirty="0" smtClean="0">
                <a:solidFill>
                  <a:srgbClr val="00B0F0"/>
                </a:solidFill>
              </a:rPr>
              <a:t>fib(1)</a:t>
            </a:r>
          </a:p>
          <a:p>
            <a:pPr marL="0" indent="0">
              <a:buNone/>
            </a:pPr>
            <a:r>
              <a:rPr lang="en-US" sz="2400" dirty="0" smtClean="0"/>
              <a:t>	fib(5) calls itself 8 times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		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b="1" dirty="0" smtClean="0">
                <a:solidFill>
                  <a:srgbClr val="7030A0"/>
                </a:solidFill>
              </a:rPr>
              <a:t>	           			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4478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526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057400" y="43434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7000" y="43434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895600" y="38862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505200" y="3886200"/>
            <a:ext cx="838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343400" y="43434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48200" y="4343400"/>
            <a:ext cx="3810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715000" y="8382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16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public static 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fib(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n)	</a:t>
            </a:r>
            <a:r>
              <a:rPr lang="en-US" sz="2400" dirty="0">
                <a:solidFill>
                  <a:srgbClr val="C00000"/>
                </a:solidFill>
              </a:rPr>
              <a:t>//1, 1, 2, 3, 5, </a:t>
            </a:r>
            <a:r>
              <a:rPr lang="en-US" sz="2400" b="1" dirty="0"/>
              <a:t>8</a:t>
            </a:r>
            <a:r>
              <a:rPr lang="en-US" sz="2400" dirty="0">
                <a:solidFill>
                  <a:srgbClr val="C00000"/>
                </a:solidFill>
              </a:rPr>
              <a:t>, 13, 21…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{					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if(n &lt;= 2)			</a:t>
            </a:r>
            <a:r>
              <a:rPr lang="en-US" sz="2400" dirty="0">
                <a:solidFill>
                  <a:srgbClr val="C00000"/>
                </a:solidFill>
              </a:rPr>
              <a:t> //f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f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1 </a:t>
            </a:r>
            <a:r>
              <a:rPr lang="en-US" sz="2400" b="1" dirty="0">
                <a:solidFill>
                  <a:srgbClr val="7030A0"/>
                </a:solidFill>
              </a:rPr>
              <a:t>	</a:t>
            </a:r>
            <a:endParaRPr lang="en-US" sz="2400" b="1" baseline="-25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     return 1;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return fib(n-1) + fib(n-2);	</a:t>
            </a:r>
            <a:r>
              <a:rPr lang="en-US" sz="2400" dirty="0">
                <a:solidFill>
                  <a:srgbClr val="C00000"/>
                </a:solidFill>
              </a:rPr>
              <a:t>//</a:t>
            </a:r>
            <a:r>
              <a:rPr lang="en-US" sz="2400" dirty="0" err="1">
                <a:solidFill>
                  <a:srgbClr val="C00000"/>
                </a:solidFill>
              </a:rPr>
              <a:t>f</a:t>
            </a:r>
            <a:r>
              <a:rPr lang="en-US" sz="2400" baseline="-25000" dirty="0" err="1">
                <a:solidFill>
                  <a:srgbClr val="C00000"/>
                </a:solidFill>
              </a:rPr>
              <a:t>n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25000" dirty="0">
                <a:solidFill>
                  <a:srgbClr val="C00000"/>
                </a:solidFill>
              </a:rPr>
              <a:t>n-1</a:t>
            </a:r>
            <a:r>
              <a:rPr lang="en-US" sz="2400" dirty="0">
                <a:solidFill>
                  <a:srgbClr val="C00000"/>
                </a:solidFill>
              </a:rPr>
              <a:t> + f</a:t>
            </a:r>
            <a:r>
              <a:rPr lang="en-US" sz="2400" baseline="-25000" dirty="0">
                <a:solidFill>
                  <a:srgbClr val="C00000"/>
                </a:solidFill>
              </a:rPr>
              <a:t>n-2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</a:rPr>
              <a:t>	</a:t>
            </a:r>
          </a:p>
          <a:p>
            <a:pPr marL="0" indent="0">
              <a:buNone/>
            </a:pPr>
            <a:r>
              <a:rPr lang="en-US" sz="2400" dirty="0"/>
              <a:t>Send the value </a:t>
            </a:r>
            <a:r>
              <a:rPr lang="en-US" sz="2400" dirty="0" smtClean="0"/>
              <a:t>6 </a:t>
            </a:r>
            <a:r>
              <a:rPr lang="en-US" sz="2400" dirty="0"/>
              <a:t>in </a:t>
            </a:r>
            <a:r>
              <a:rPr lang="en-US" sz="2400" dirty="0" smtClean="0"/>
              <a:t>for n…</a:t>
            </a:r>
            <a:r>
              <a:rPr lang="en-US" sz="2400" b="1" dirty="0" smtClean="0">
                <a:solidFill>
                  <a:srgbClr val="7030A0"/>
                </a:solidFill>
              </a:rPr>
              <a:t>                   </a:t>
            </a:r>
            <a:r>
              <a:rPr lang="en-US" sz="2400" dirty="0" smtClean="0">
                <a:solidFill>
                  <a:srgbClr val="7030A0"/>
                </a:solidFill>
              </a:rPr>
              <a:t>fib(6)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	</a:t>
            </a:r>
            <a:r>
              <a:rPr lang="en-US" sz="2400" dirty="0" smtClean="0">
                <a:solidFill>
                  <a:srgbClr val="7030A0"/>
                </a:solidFill>
              </a:rPr>
              <a:t>fib(5)                   +                    fib(4)</a:t>
            </a:r>
            <a:endParaRPr lang="en-US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</a:t>
            </a:r>
            <a:r>
              <a:rPr lang="en-US" sz="2400" dirty="0" smtClean="0">
                <a:solidFill>
                  <a:srgbClr val="7030A0"/>
                </a:solidFill>
              </a:rPr>
              <a:t>fib(4) 	   +           fib(3)                  fib(3) +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	</a:t>
            </a:r>
            <a:r>
              <a:rPr lang="en-US" sz="2400" dirty="0" smtClean="0">
                <a:solidFill>
                  <a:srgbClr val="7030A0"/>
                </a:solidFill>
              </a:rPr>
              <a:t>fib(3)      +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 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+ </a:t>
            </a:r>
            <a:r>
              <a:rPr lang="en-US" sz="2400" dirty="0" smtClean="0">
                <a:solidFill>
                  <a:srgbClr val="00B0F0"/>
                </a:solidFill>
              </a:rPr>
              <a:t>fib(1)    fib(2</a:t>
            </a:r>
            <a:r>
              <a:rPr lang="en-US" sz="2400" dirty="0" smtClean="0">
                <a:solidFill>
                  <a:srgbClr val="7030A0"/>
                </a:solidFill>
              </a:rPr>
              <a:t>) + </a:t>
            </a:r>
            <a:r>
              <a:rPr lang="en-US" sz="2400" dirty="0" smtClean="0">
                <a:solidFill>
                  <a:srgbClr val="00B0F0"/>
                </a:solidFill>
              </a:rPr>
              <a:t>fib(1)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 +   </a:t>
            </a:r>
            <a:r>
              <a:rPr lang="en-US" sz="2400" dirty="0" smtClean="0">
                <a:solidFill>
                  <a:srgbClr val="00B0F0"/>
                </a:solidFill>
              </a:rPr>
              <a:t>fib(1)</a:t>
            </a:r>
          </a:p>
          <a:p>
            <a:pPr marL="0" indent="0">
              <a:buNone/>
            </a:pPr>
            <a:r>
              <a:rPr lang="en-US" sz="2400" dirty="0" smtClean="0"/>
              <a:t>	fib(6) calls itself 14 times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		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b="1" dirty="0" smtClean="0">
                <a:solidFill>
                  <a:srgbClr val="7030A0"/>
                </a:solidFill>
              </a:rPr>
              <a:t>	           			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4478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526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057400" y="43434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7000" y="43434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895600" y="38862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505200" y="3886200"/>
            <a:ext cx="838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343400" y="43434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48200" y="4343400"/>
            <a:ext cx="3810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733800" y="3429000"/>
            <a:ext cx="1600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34000" y="3429000"/>
            <a:ext cx="1600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629400" y="38862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086600" y="3886200"/>
            <a:ext cx="3810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324600" y="43434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629400" y="43434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019800" y="8382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85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public static 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fib(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n)	</a:t>
            </a:r>
            <a:r>
              <a:rPr lang="en-US" sz="2400" dirty="0">
                <a:solidFill>
                  <a:srgbClr val="C00000"/>
                </a:solidFill>
              </a:rPr>
              <a:t>//1, 1, 2, 3, 5, 8, </a:t>
            </a:r>
            <a:r>
              <a:rPr lang="en-US" sz="2400" b="1" dirty="0"/>
              <a:t>13</a:t>
            </a:r>
            <a:r>
              <a:rPr lang="en-US" sz="2400" dirty="0">
                <a:solidFill>
                  <a:srgbClr val="C00000"/>
                </a:solidFill>
              </a:rPr>
              <a:t>, 21…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{					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if(n &lt;= 2)			</a:t>
            </a:r>
            <a:r>
              <a:rPr lang="en-US" sz="2400" dirty="0">
                <a:solidFill>
                  <a:srgbClr val="C00000"/>
                </a:solidFill>
              </a:rPr>
              <a:t> //f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f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1 </a:t>
            </a:r>
            <a:r>
              <a:rPr lang="en-US" sz="2400" b="1" dirty="0">
                <a:solidFill>
                  <a:srgbClr val="7030A0"/>
                </a:solidFill>
              </a:rPr>
              <a:t>	</a:t>
            </a:r>
            <a:endParaRPr lang="en-US" sz="2400" b="1" baseline="-25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     return 1;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return fib(n-1) + fib(n-2);	</a:t>
            </a:r>
            <a:r>
              <a:rPr lang="en-US" sz="2400" dirty="0">
                <a:solidFill>
                  <a:srgbClr val="C00000"/>
                </a:solidFill>
              </a:rPr>
              <a:t>//</a:t>
            </a:r>
            <a:r>
              <a:rPr lang="en-US" sz="2400" dirty="0" err="1">
                <a:solidFill>
                  <a:srgbClr val="C00000"/>
                </a:solidFill>
              </a:rPr>
              <a:t>f</a:t>
            </a:r>
            <a:r>
              <a:rPr lang="en-US" sz="2400" baseline="-25000" dirty="0" err="1">
                <a:solidFill>
                  <a:srgbClr val="C00000"/>
                </a:solidFill>
              </a:rPr>
              <a:t>n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25000" dirty="0">
                <a:solidFill>
                  <a:srgbClr val="C00000"/>
                </a:solidFill>
              </a:rPr>
              <a:t>n-1</a:t>
            </a:r>
            <a:r>
              <a:rPr lang="en-US" sz="2400" dirty="0">
                <a:solidFill>
                  <a:srgbClr val="C00000"/>
                </a:solidFill>
              </a:rPr>
              <a:t> + f</a:t>
            </a:r>
            <a:r>
              <a:rPr lang="en-US" sz="2400" baseline="-25000" dirty="0">
                <a:solidFill>
                  <a:srgbClr val="C00000"/>
                </a:solidFill>
              </a:rPr>
              <a:t>n-2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</a:rPr>
              <a:t>							</a:t>
            </a:r>
            <a:r>
              <a:rPr lang="en-US" sz="2400" dirty="0" smtClean="0">
                <a:solidFill>
                  <a:srgbClr val="7030A0"/>
                </a:solidFill>
              </a:rPr>
              <a:t>fib(7)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dirty="0"/>
              <a:t>Send the value </a:t>
            </a:r>
            <a:r>
              <a:rPr lang="en-US" sz="2400" dirty="0" smtClean="0"/>
              <a:t>7 </a:t>
            </a:r>
            <a:r>
              <a:rPr lang="en-US" sz="2400" dirty="0"/>
              <a:t>in for n</a:t>
            </a:r>
            <a:r>
              <a:rPr lang="en-US" sz="2400" dirty="0" smtClean="0"/>
              <a:t>…</a:t>
            </a:r>
            <a:r>
              <a:rPr lang="en-US" sz="2400" b="1" dirty="0" smtClean="0">
                <a:solidFill>
                  <a:srgbClr val="7030A0"/>
                </a:solidFill>
              </a:rPr>
              <a:t>                   </a:t>
            </a:r>
            <a:r>
              <a:rPr lang="en-US" sz="2400" dirty="0" smtClean="0">
                <a:solidFill>
                  <a:srgbClr val="7030A0"/>
                </a:solidFill>
              </a:rPr>
              <a:t>fib(6)                      +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	</a:t>
            </a:r>
            <a:r>
              <a:rPr lang="en-US" sz="2400" dirty="0" smtClean="0">
                <a:solidFill>
                  <a:srgbClr val="7030A0"/>
                </a:solidFill>
              </a:rPr>
              <a:t>fib(5)                   +                    fib(4)</a:t>
            </a:r>
            <a:endParaRPr lang="en-US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</a:t>
            </a:r>
            <a:r>
              <a:rPr lang="en-US" sz="2400" dirty="0" smtClean="0">
                <a:solidFill>
                  <a:srgbClr val="7030A0"/>
                </a:solidFill>
              </a:rPr>
              <a:t>fib(4) 	   +           fib(3)                  fib(3) +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	</a:t>
            </a:r>
            <a:r>
              <a:rPr lang="en-US" sz="2400" dirty="0" smtClean="0">
                <a:solidFill>
                  <a:srgbClr val="7030A0"/>
                </a:solidFill>
              </a:rPr>
              <a:t>fib(3)      +    </a:t>
            </a:r>
            <a:r>
              <a:rPr lang="en-US" sz="2400" dirty="0" smtClean="0">
                <a:solidFill>
                  <a:srgbClr val="00B0F0"/>
                </a:solidFill>
              </a:rPr>
              <a:t>fib(2)     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+ </a:t>
            </a:r>
            <a:r>
              <a:rPr lang="en-US" sz="2400" dirty="0" smtClean="0">
                <a:solidFill>
                  <a:srgbClr val="00B0F0"/>
                </a:solidFill>
              </a:rPr>
              <a:t>fib(1)</a:t>
            </a:r>
            <a:r>
              <a:rPr lang="en-US" sz="2400" dirty="0" smtClean="0">
                <a:solidFill>
                  <a:srgbClr val="7030A0"/>
                </a:solidFill>
              </a:rPr>
              <a:t>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+ </a:t>
            </a:r>
            <a:r>
              <a:rPr lang="en-US" sz="2400" dirty="0" smtClean="0">
                <a:solidFill>
                  <a:srgbClr val="00B0F0"/>
                </a:solidFill>
              </a:rPr>
              <a:t>fib(1)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 +  </a:t>
            </a:r>
            <a:r>
              <a:rPr lang="en-US" sz="2400" dirty="0" smtClean="0">
                <a:solidFill>
                  <a:srgbClr val="00B0F0"/>
                </a:solidFill>
              </a:rPr>
              <a:t> fib(1)</a:t>
            </a:r>
          </a:p>
          <a:p>
            <a:pPr marL="0" indent="0">
              <a:buNone/>
            </a:pPr>
            <a:r>
              <a:rPr lang="en-US" sz="2400" dirty="0" smtClean="0"/>
              <a:t>	fib(7) calls itself 24 times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		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b="1" dirty="0" smtClean="0">
                <a:solidFill>
                  <a:srgbClr val="7030A0"/>
                </a:solidFill>
              </a:rPr>
              <a:t>	           			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4478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526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057400" y="43434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7000" y="43434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895600" y="38862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505200" y="3886200"/>
            <a:ext cx="838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343400" y="43434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48200" y="4343400"/>
            <a:ext cx="3810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733800" y="3429000"/>
            <a:ext cx="1600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34000" y="3429000"/>
            <a:ext cx="1600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629400" y="38862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086600" y="3886200"/>
            <a:ext cx="3810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324600" y="43434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629400" y="43434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715000" y="3048000"/>
            <a:ext cx="1371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277100" y="3048000"/>
            <a:ext cx="14097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400800" y="8382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40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public static 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fib(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n)	</a:t>
            </a:r>
            <a:r>
              <a:rPr lang="en-US" sz="2400" dirty="0">
                <a:solidFill>
                  <a:srgbClr val="C00000"/>
                </a:solidFill>
              </a:rPr>
              <a:t>//1, 1, 2, 3, 5, 8, 13, </a:t>
            </a:r>
            <a:r>
              <a:rPr lang="en-US" sz="2400" b="1" dirty="0"/>
              <a:t>21</a:t>
            </a:r>
            <a:r>
              <a:rPr lang="en-US" sz="2400" dirty="0">
                <a:solidFill>
                  <a:srgbClr val="C00000"/>
                </a:solidFill>
              </a:rPr>
              <a:t>…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{					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if(n &lt;= 2)			</a:t>
            </a:r>
            <a:r>
              <a:rPr lang="en-US" sz="2400" dirty="0">
                <a:solidFill>
                  <a:srgbClr val="C00000"/>
                </a:solidFill>
              </a:rPr>
              <a:t> //f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f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1 </a:t>
            </a:r>
            <a:r>
              <a:rPr lang="en-US" sz="2400" b="1" dirty="0">
                <a:solidFill>
                  <a:srgbClr val="7030A0"/>
                </a:solidFill>
              </a:rPr>
              <a:t>	</a:t>
            </a:r>
            <a:endParaRPr lang="en-US" sz="2400" b="1" baseline="-25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     return 1;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return fib(n-1) + fib(n-2);	</a:t>
            </a:r>
            <a:r>
              <a:rPr lang="en-US" sz="2400" dirty="0">
                <a:solidFill>
                  <a:srgbClr val="C00000"/>
                </a:solidFill>
              </a:rPr>
              <a:t>//</a:t>
            </a:r>
            <a:r>
              <a:rPr lang="en-US" sz="2400" dirty="0" err="1">
                <a:solidFill>
                  <a:srgbClr val="C00000"/>
                </a:solidFill>
              </a:rPr>
              <a:t>f</a:t>
            </a:r>
            <a:r>
              <a:rPr lang="en-US" sz="2400" baseline="-25000" dirty="0" err="1">
                <a:solidFill>
                  <a:srgbClr val="C00000"/>
                </a:solidFill>
              </a:rPr>
              <a:t>n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25000" dirty="0">
                <a:solidFill>
                  <a:srgbClr val="C00000"/>
                </a:solidFill>
              </a:rPr>
              <a:t>n-1</a:t>
            </a:r>
            <a:r>
              <a:rPr lang="en-US" sz="2400" dirty="0">
                <a:solidFill>
                  <a:srgbClr val="C00000"/>
                </a:solidFill>
              </a:rPr>
              <a:t> + f</a:t>
            </a:r>
            <a:r>
              <a:rPr lang="en-US" sz="2400" baseline="-25000" dirty="0">
                <a:solidFill>
                  <a:srgbClr val="C00000"/>
                </a:solidFill>
              </a:rPr>
              <a:t>n-2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</a:rPr>
              <a:t>							</a:t>
            </a:r>
            <a:r>
              <a:rPr lang="en-US" sz="2400" dirty="0" smtClean="0">
                <a:solidFill>
                  <a:srgbClr val="7030A0"/>
                </a:solidFill>
              </a:rPr>
              <a:t>fib(7)         +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dirty="0"/>
              <a:t>Send the value </a:t>
            </a:r>
            <a:r>
              <a:rPr lang="en-US" sz="2400" dirty="0" smtClean="0"/>
              <a:t>8 </a:t>
            </a:r>
            <a:r>
              <a:rPr lang="en-US" sz="2400" dirty="0"/>
              <a:t>in for n</a:t>
            </a:r>
            <a:r>
              <a:rPr lang="en-US" sz="2400" dirty="0" smtClean="0"/>
              <a:t>…</a:t>
            </a:r>
            <a:r>
              <a:rPr lang="en-US" sz="2400" b="1" dirty="0" smtClean="0">
                <a:solidFill>
                  <a:srgbClr val="7030A0"/>
                </a:solidFill>
              </a:rPr>
              <a:t>                   </a:t>
            </a:r>
            <a:r>
              <a:rPr lang="en-US" sz="2400" dirty="0" smtClean="0">
                <a:solidFill>
                  <a:srgbClr val="7030A0"/>
                </a:solidFill>
              </a:rPr>
              <a:t>fib(6)                      +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	</a:t>
            </a:r>
            <a:r>
              <a:rPr lang="en-US" sz="2400" dirty="0" smtClean="0">
                <a:solidFill>
                  <a:srgbClr val="7030A0"/>
                </a:solidFill>
              </a:rPr>
              <a:t>fib(5)                   +                    fib(4)</a:t>
            </a:r>
            <a:endParaRPr lang="en-US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</a:t>
            </a:r>
            <a:r>
              <a:rPr lang="en-US" sz="2400" dirty="0" smtClean="0">
                <a:solidFill>
                  <a:srgbClr val="7030A0"/>
                </a:solidFill>
              </a:rPr>
              <a:t>fib(4) 	   +           fib(3)                  fib(3) +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	</a:t>
            </a:r>
            <a:r>
              <a:rPr lang="en-US" sz="2400" dirty="0" smtClean="0">
                <a:solidFill>
                  <a:srgbClr val="7030A0"/>
                </a:solidFill>
              </a:rPr>
              <a:t>fib(3)      +   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     </a:t>
            </a:r>
            <a:r>
              <a:rPr lang="en-US" sz="2400" dirty="0" smtClean="0">
                <a:solidFill>
                  <a:srgbClr val="00B0F0"/>
                </a:solidFill>
              </a:rPr>
              <a:t>fib(2) </a:t>
            </a:r>
            <a:r>
              <a:rPr lang="en-US" sz="2400" dirty="0" smtClean="0">
                <a:solidFill>
                  <a:srgbClr val="7030A0"/>
                </a:solidFill>
              </a:rPr>
              <a:t>+ </a:t>
            </a:r>
            <a:r>
              <a:rPr lang="en-US" sz="2400" dirty="0" smtClean="0">
                <a:solidFill>
                  <a:srgbClr val="00B0F0"/>
                </a:solidFill>
              </a:rPr>
              <a:t>fib(1)   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>fib(2)</a:t>
            </a:r>
            <a:r>
              <a:rPr lang="en-US" sz="2400" dirty="0" smtClean="0">
                <a:solidFill>
                  <a:srgbClr val="7030A0"/>
                </a:solidFill>
              </a:rPr>
              <a:t> + </a:t>
            </a:r>
            <a:r>
              <a:rPr lang="en-US" sz="2400" dirty="0" smtClean="0">
                <a:solidFill>
                  <a:srgbClr val="00B0F0"/>
                </a:solidFill>
              </a:rPr>
              <a:t>fib(1)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     </a:t>
            </a:r>
            <a:r>
              <a:rPr lang="en-US" sz="2400" dirty="0" smtClean="0">
                <a:solidFill>
                  <a:srgbClr val="00B0F0"/>
                </a:solidFill>
              </a:rPr>
              <a:t>fib(2)  </a:t>
            </a:r>
            <a:r>
              <a:rPr lang="en-US" sz="2400" dirty="0" smtClean="0">
                <a:solidFill>
                  <a:srgbClr val="7030A0"/>
                </a:solidFill>
              </a:rPr>
              <a:t>+   </a:t>
            </a:r>
            <a:r>
              <a:rPr lang="en-US" sz="2400" dirty="0" smtClean="0">
                <a:solidFill>
                  <a:srgbClr val="00B0F0"/>
                </a:solidFill>
              </a:rPr>
              <a:t>fib(1)</a:t>
            </a:r>
          </a:p>
          <a:p>
            <a:pPr marL="0" indent="0">
              <a:buNone/>
            </a:pPr>
            <a:r>
              <a:rPr lang="en-US" sz="2400" dirty="0" smtClean="0"/>
              <a:t>	fib(8) calls itself 40 times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		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b="1" dirty="0" smtClean="0">
                <a:solidFill>
                  <a:srgbClr val="7030A0"/>
                </a:solidFill>
              </a:rPr>
              <a:t>	           			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4478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52600" y="4800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057400" y="43434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7000" y="43434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895600" y="38862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505200" y="3886200"/>
            <a:ext cx="838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343400" y="43434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48200" y="4343400"/>
            <a:ext cx="3810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733800" y="3429000"/>
            <a:ext cx="1600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34000" y="3429000"/>
            <a:ext cx="1600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629400" y="38862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086600" y="3886200"/>
            <a:ext cx="3810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324600" y="43434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629400" y="4343400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715000" y="3048000"/>
            <a:ext cx="1371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277100" y="3048000"/>
            <a:ext cx="14097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620000" y="2590800"/>
            <a:ext cx="5334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858000" y="8382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6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public static 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fib(</a:t>
            </a:r>
            <a:r>
              <a:rPr lang="en-US" sz="2400" b="1" dirty="0" err="1">
                <a:solidFill>
                  <a:srgbClr val="7030A0"/>
                </a:solidFill>
              </a:rPr>
              <a:t>int</a:t>
            </a:r>
            <a:r>
              <a:rPr lang="en-US" sz="2400" b="1" dirty="0">
                <a:solidFill>
                  <a:srgbClr val="7030A0"/>
                </a:solidFill>
              </a:rPr>
              <a:t> n)	</a:t>
            </a:r>
            <a:r>
              <a:rPr lang="en-US" sz="2400" dirty="0">
                <a:solidFill>
                  <a:srgbClr val="C00000"/>
                </a:solidFill>
              </a:rPr>
              <a:t>//1, 1, 2, 3, 5, 8, 13, 21…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{					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if(n &lt;= 2)			</a:t>
            </a:r>
            <a:r>
              <a:rPr lang="en-US" sz="2400" dirty="0">
                <a:solidFill>
                  <a:srgbClr val="C00000"/>
                </a:solidFill>
              </a:rPr>
              <a:t> //f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f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1 </a:t>
            </a:r>
            <a:r>
              <a:rPr lang="en-US" sz="2400" b="1" dirty="0">
                <a:solidFill>
                  <a:srgbClr val="7030A0"/>
                </a:solidFill>
              </a:rPr>
              <a:t>	</a:t>
            </a:r>
            <a:endParaRPr lang="en-US" sz="2400" b="1" baseline="-25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     return 1;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    return fib(n-1) + fib(n-2);	</a:t>
            </a:r>
            <a:r>
              <a:rPr lang="en-US" sz="2400" dirty="0">
                <a:solidFill>
                  <a:srgbClr val="C00000"/>
                </a:solidFill>
              </a:rPr>
              <a:t>//</a:t>
            </a:r>
            <a:r>
              <a:rPr lang="en-US" sz="2400" dirty="0" err="1">
                <a:solidFill>
                  <a:srgbClr val="C00000"/>
                </a:solidFill>
              </a:rPr>
              <a:t>f</a:t>
            </a:r>
            <a:r>
              <a:rPr lang="en-US" sz="2400" baseline="-25000" dirty="0" err="1">
                <a:solidFill>
                  <a:srgbClr val="C00000"/>
                </a:solidFill>
              </a:rPr>
              <a:t>n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25000" dirty="0">
                <a:solidFill>
                  <a:srgbClr val="C00000"/>
                </a:solidFill>
              </a:rPr>
              <a:t>n-1</a:t>
            </a:r>
            <a:r>
              <a:rPr lang="en-US" sz="2400" dirty="0">
                <a:solidFill>
                  <a:srgbClr val="C00000"/>
                </a:solidFill>
              </a:rPr>
              <a:t> + f</a:t>
            </a:r>
            <a:r>
              <a:rPr lang="en-US" sz="2400" baseline="-25000" dirty="0">
                <a:solidFill>
                  <a:srgbClr val="C00000"/>
                </a:solidFill>
              </a:rPr>
              <a:t>n-2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</a:rPr>
              <a:t>	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For each larger number, it takes twice as much work as the number before it.</a:t>
            </a:r>
          </a:p>
          <a:p>
            <a:pPr>
              <a:buFont typeface="Arial" charset="0"/>
              <a:buChar char="•"/>
            </a:pPr>
            <a:r>
              <a:rPr lang="en-US" sz="2400" dirty="0" smtClean="0"/>
              <a:t>Assume that it takes 1 second to get up to fib(40).</a:t>
            </a:r>
          </a:p>
          <a:p>
            <a:pPr lvl="1">
              <a:buFont typeface="Arial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</a:rPr>
              <a:t>How long will it take to find fib(100)?  Any guesses?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		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b="1" dirty="0" smtClean="0">
                <a:solidFill>
                  <a:srgbClr val="7030A0"/>
                </a:solidFill>
              </a:rPr>
              <a:t>	           			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73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63420"/>
            <a:ext cx="1981200" cy="5897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None/>
            </a:pPr>
            <a:r>
              <a:rPr lang="en-US" sz="2000" dirty="0" smtClean="0"/>
              <a:t>40	1 sec</a:t>
            </a:r>
          </a:p>
          <a:p>
            <a:pPr marL="0" indent="0">
              <a:buNone/>
            </a:pPr>
            <a:r>
              <a:rPr lang="en-US" sz="2000" dirty="0" smtClean="0"/>
              <a:t>41	2 sec</a:t>
            </a:r>
          </a:p>
          <a:p>
            <a:pPr marL="0" indent="0">
              <a:buNone/>
            </a:pPr>
            <a:r>
              <a:rPr lang="en-US" sz="2000" dirty="0" smtClean="0"/>
              <a:t>42	4 sec</a:t>
            </a:r>
          </a:p>
          <a:p>
            <a:pPr marL="0" indent="0">
              <a:buNone/>
            </a:pPr>
            <a:r>
              <a:rPr lang="en-US" sz="2000" dirty="0" smtClean="0"/>
              <a:t>43	8 sec</a:t>
            </a:r>
          </a:p>
          <a:p>
            <a:pPr marL="0" indent="0">
              <a:buNone/>
            </a:pPr>
            <a:r>
              <a:rPr lang="en-US" sz="2000" dirty="0" smtClean="0"/>
              <a:t>44	16 sec</a:t>
            </a:r>
          </a:p>
          <a:p>
            <a:pPr marL="0" indent="0">
              <a:buNone/>
            </a:pPr>
            <a:r>
              <a:rPr lang="en-US" sz="2000" dirty="0" smtClean="0"/>
              <a:t>45	32 sec</a:t>
            </a:r>
          </a:p>
          <a:p>
            <a:pPr marL="0" indent="0">
              <a:buNone/>
            </a:pPr>
            <a:r>
              <a:rPr lang="en-US" sz="2000" dirty="0" smtClean="0"/>
              <a:t>46         </a:t>
            </a:r>
            <a:r>
              <a:rPr lang="en-US" sz="2000" b="1" dirty="0" smtClean="0">
                <a:solidFill>
                  <a:srgbClr val="C00000"/>
                </a:solidFill>
              </a:rPr>
              <a:t>&gt;1 min</a:t>
            </a:r>
          </a:p>
          <a:p>
            <a:pPr marL="0" indent="0">
              <a:buNone/>
            </a:pPr>
            <a:r>
              <a:rPr lang="en-US" sz="2000" dirty="0" smtClean="0"/>
              <a:t>47	2 min</a:t>
            </a:r>
          </a:p>
          <a:p>
            <a:pPr marL="0" indent="0">
              <a:buNone/>
            </a:pPr>
            <a:r>
              <a:rPr lang="en-US" sz="2000" dirty="0" smtClean="0"/>
              <a:t>48	4 min</a:t>
            </a:r>
          </a:p>
          <a:p>
            <a:pPr marL="0" indent="0">
              <a:buNone/>
            </a:pPr>
            <a:r>
              <a:rPr lang="en-US" sz="2000" dirty="0" smtClean="0"/>
              <a:t>49	8 min</a:t>
            </a:r>
          </a:p>
          <a:p>
            <a:pPr marL="0" indent="0">
              <a:buNone/>
            </a:pPr>
            <a:r>
              <a:rPr lang="en-US" sz="2000" dirty="0" smtClean="0"/>
              <a:t>50	16 min</a:t>
            </a:r>
          </a:p>
          <a:p>
            <a:pPr marL="0" indent="0">
              <a:buNone/>
            </a:pPr>
            <a:r>
              <a:rPr lang="en-US" sz="2000" dirty="0" smtClean="0"/>
              <a:t>51	32 min</a:t>
            </a:r>
          </a:p>
          <a:p>
            <a:pPr marL="0" indent="0">
              <a:buNone/>
            </a:pPr>
            <a:r>
              <a:rPr lang="en-US" sz="2000" dirty="0" smtClean="0"/>
              <a:t>52        </a:t>
            </a:r>
            <a:r>
              <a:rPr lang="en-US" sz="2000" b="1" dirty="0" smtClean="0">
                <a:solidFill>
                  <a:srgbClr val="C00000"/>
                </a:solidFill>
              </a:rPr>
              <a:t>&gt; 1 </a:t>
            </a:r>
            <a:r>
              <a:rPr lang="en-US" sz="2000" b="1" dirty="0" err="1" smtClean="0">
                <a:solidFill>
                  <a:srgbClr val="C00000"/>
                </a:solidFill>
              </a:rPr>
              <a:t>hr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000" dirty="0" smtClean="0"/>
              <a:t>53	2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54	4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2057400" cy="6019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/>
          <p:cNvSpPr/>
          <p:nvPr/>
        </p:nvSpPr>
        <p:spPr>
          <a:xfrm>
            <a:off x="30481" y="3276600"/>
            <a:ext cx="269966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156754" y="6248400"/>
            <a:ext cx="269966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5983" y="627274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You are tired of waiting for an answer.           Class is over. </a:t>
            </a:r>
            <a:endParaRPr lang="en-US" b="1" dirty="0"/>
          </a:p>
        </p:txBody>
      </p:sp>
      <p:sp>
        <p:nvSpPr>
          <p:cNvPr id="7" name="5-Point Star 6"/>
          <p:cNvSpPr/>
          <p:nvPr/>
        </p:nvSpPr>
        <p:spPr>
          <a:xfrm>
            <a:off x="37012" y="5063141"/>
            <a:ext cx="263435" cy="2804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4523016" y="6272740"/>
            <a:ext cx="263435" cy="2804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9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63420"/>
            <a:ext cx="1981200" cy="5897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None/>
            </a:pPr>
            <a:r>
              <a:rPr lang="en-US" sz="2000" dirty="0" smtClean="0"/>
              <a:t>40	1 sec</a:t>
            </a:r>
          </a:p>
          <a:p>
            <a:pPr marL="0" indent="0">
              <a:buNone/>
            </a:pPr>
            <a:r>
              <a:rPr lang="en-US" sz="2000" dirty="0" smtClean="0"/>
              <a:t>41	2 sec</a:t>
            </a:r>
          </a:p>
          <a:p>
            <a:pPr marL="0" indent="0">
              <a:buNone/>
            </a:pPr>
            <a:r>
              <a:rPr lang="en-US" sz="2000" dirty="0" smtClean="0"/>
              <a:t>42	4 sec</a:t>
            </a:r>
          </a:p>
          <a:p>
            <a:pPr marL="0" indent="0">
              <a:buNone/>
            </a:pPr>
            <a:r>
              <a:rPr lang="en-US" sz="2000" dirty="0" smtClean="0"/>
              <a:t>43	8 sec</a:t>
            </a:r>
          </a:p>
          <a:p>
            <a:pPr marL="0" indent="0">
              <a:buNone/>
            </a:pPr>
            <a:r>
              <a:rPr lang="en-US" sz="2000" dirty="0" smtClean="0"/>
              <a:t>44	16 sec</a:t>
            </a:r>
          </a:p>
          <a:p>
            <a:pPr marL="0" indent="0">
              <a:buNone/>
            </a:pPr>
            <a:r>
              <a:rPr lang="en-US" sz="2000" dirty="0" smtClean="0"/>
              <a:t>45	32 sec</a:t>
            </a:r>
          </a:p>
          <a:p>
            <a:pPr marL="0" indent="0">
              <a:buNone/>
            </a:pPr>
            <a:r>
              <a:rPr lang="en-US" sz="2000" dirty="0" smtClean="0"/>
              <a:t>46         </a:t>
            </a:r>
            <a:r>
              <a:rPr lang="en-US" sz="2000" b="1" dirty="0" smtClean="0">
                <a:solidFill>
                  <a:srgbClr val="C00000"/>
                </a:solidFill>
              </a:rPr>
              <a:t>&gt;1 min</a:t>
            </a:r>
          </a:p>
          <a:p>
            <a:pPr marL="0" indent="0">
              <a:buNone/>
            </a:pPr>
            <a:r>
              <a:rPr lang="en-US" sz="2000" dirty="0" smtClean="0"/>
              <a:t>47	2 min</a:t>
            </a:r>
          </a:p>
          <a:p>
            <a:pPr marL="0" indent="0">
              <a:buNone/>
            </a:pPr>
            <a:r>
              <a:rPr lang="en-US" sz="2000" dirty="0" smtClean="0"/>
              <a:t>48	4 min</a:t>
            </a:r>
          </a:p>
          <a:p>
            <a:pPr marL="0" indent="0">
              <a:buNone/>
            </a:pPr>
            <a:r>
              <a:rPr lang="en-US" sz="2000" dirty="0" smtClean="0"/>
              <a:t>49	8 min</a:t>
            </a:r>
          </a:p>
          <a:p>
            <a:pPr marL="0" indent="0">
              <a:buNone/>
            </a:pPr>
            <a:r>
              <a:rPr lang="en-US" sz="2000" dirty="0" smtClean="0"/>
              <a:t>50	16 min</a:t>
            </a:r>
          </a:p>
          <a:p>
            <a:pPr marL="0" indent="0">
              <a:buNone/>
            </a:pPr>
            <a:r>
              <a:rPr lang="en-US" sz="2000" dirty="0" smtClean="0"/>
              <a:t>51	32 min</a:t>
            </a:r>
          </a:p>
          <a:p>
            <a:pPr marL="0" indent="0">
              <a:buNone/>
            </a:pPr>
            <a:r>
              <a:rPr lang="en-US" sz="2000" dirty="0" smtClean="0"/>
              <a:t>52        </a:t>
            </a:r>
            <a:r>
              <a:rPr lang="en-US" sz="2000" b="1" dirty="0" smtClean="0">
                <a:solidFill>
                  <a:srgbClr val="C00000"/>
                </a:solidFill>
              </a:rPr>
              <a:t>&gt; 1 </a:t>
            </a:r>
            <a:r>
              <a:rPr lang="en-US" sz="2000" b="1" dirty="0" err="1" smtClean="0">
                <a:solidFill>
                  <a:srgbClr val="C00000"/>
                </a:solidFill>
              </a:rPr>
              <a:t>hr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000" dirty="0" smtClean="0"/>
              <a:t>53	2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54	4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362200" y="263422"/>
            <a:ext cx="1981200" cy="5897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55	8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56	16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57</a:t>
            </a: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b="1" dirty="0" smtClean="0">
                <a:solidFill>
                  <a:srgbClr val="C00000"/>
                </a:solidFill>
              </a:rPr>
              <a:t>&gt; 1 day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58	2 days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59	4 days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60	8 days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61        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  </a:t>
            </a:r>
            <a:r>
              <a:rPr lang="en-US" sz="2000" dirty="0" smtClean="0"/>
              <a:t>16 days</a:t>
            </a:r>
          </a:p>
          <a:p>
            <a:pPr marL="0" indent="0">
              <a:buNone/>
            </a:pPr>
            <a:r>
              <a:rPr lang="en-US" sz="2000" dirty="0" smtClean="0"/>
              <a:t>62</a:t>
            </a: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&gt; 1 month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63	</a:t>
            </a:r>
            <a:r>
              <a:rPr lang="en-US" sz="2000" dirty="0"/>
              <a:t>2</a:t>
            </a:r>
            <a:r>
              <a:rPr lang="en-US" sz="2000" dirty="0" smtClean="0"/>
              <a:t> month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64	4 month</a:t>
            </a:r>
          </a:p>
          <a:p>
            <a:pPr marL="0" indent="0">
              <a:buNone/>
            </a:pPr>
            <a:r>
              <a:rPr lang="en-US" sz="2000" dirty="0" smtClean="0"/>
              <a:t>65</a:t>
            </a:r>
            <a:r>
              <a:rPr lang="en-US" sz="2000" dirty="0"/>
              <a:t> </a:t>
            </a:r>
            <a:r>
              <a:rPr lang="en-US" sz="2000" dirty="0" smtClean="0"/>
              <a:t>          8 </a:t>
            </a:r>
            <a:r>
              <a:rPr lang="en-US" sz="2000" dirty="0"/>
              <a:t>month</a:t>
            </a:r>
          </a:p>
          <a:p>
            <a:pPr marL="0" indent="0">
              <a:buNone/>
            </a:pPr>
            <a:r>
              <a:rPr lang="en-US" sz="2000" dirty="0" smtClean="0"/>
              <a:t>66        </a:t>
            </a:r>
            <a:r>
              <a:rPr lang="en-US" sz="2000" b="1" dirty="0" smtClean="0">
                <a:solidFill>
                  <a:srgbClr val="C00000"/>
                </a:solidFill>
              </a:rPr>
              <a:t>&gt; </a:t>
            </a:r>
            <a:r>
              <a:rPr lang="en-US" sz="2000" b="1" dirty="0">
                <a:solidFill>
                  <a:srgbClr val="C00000"/>
                </a:solidFill>
              </a:rPr>
              <a:t>1 </a:t>
            </a:r>
            <a:r>
              <a:rPr lang="en-US" sz="2000" b="1" dirty="0" err="1">
                <a:solidFill>
                  <a:srgbClr val="C00000"/>
                </a:solidFill>
              </a:rPr>
              <a:t>yr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67       </a:t>
            </a:r>
            <a:r>
              <a:rPr lang="en-US" sz="2000" b="1" dirty="0" smtClean="0">
                <a:solidFill>
                  <a:srgbClr val="C00000"/>
                </a:solidFill>
              </a:rPr>
              <a:t>	</a:t>
            </a:r>
            <a:r>
              <a:rPr lang="en-US" sz="2000" dirty="0" smtClean="0"/>
              <a:t>2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68	4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69	8 </a:t>
            </a:r>
            <a:r>
              <a:rPr lang="en-US" sz="2000" dirty="0" err="1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2057400" cy="60085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362200" y="152400"/>
            <a:ext cx="2057400" cy="60085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21772" y="5029200"/>
            <a:ext cx="269966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156754" y="6248400"/>
            <a:ext cx="269966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5983" y="627274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Class is over.            You are all in college, some have graduated college.</a:t>
            </a:r>
            <a:endParaRPr lang="en-US" b="1" dirty="0"/>
          </a:p>
        </p:txBody>
      </p:sp>
      <p:sp>
        <p:nvSpPr>
          <p:cNvPr id="11" name="5-Point Star 10"/>
          <p:cNvSpPr/>
          <p:nvPr/>
        </p:nvSpPr>
        <p:spPr>
          <a:xfrm>
            <a:off x="2185851" y="5060964"/>
            <a:ext cx="263435" cy="2804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2098765" y="6272740"/>
            <a:ext cx="263435" cy="2804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63420"/>
            <a:ext cx="1981200" cy="5897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None/>
            </a:pPr>
            <a:r>
              <a:rPr lang="en-US" sz="2000" dirty="0" smtClean="0"/>
              <a:t>40	1 sec</a:t>
            </a:r>
          </a:p>
          <a:p>
            <a:pPr marL="0" indent="0">
              <a:buNone/>
            </a:pPr>
            <a:r>
              <a:rPr lang="en-US" sz="2000" dirty="0" smtClean="0"/>
              <a:t>41	2 sec</a:t>
            </a:r>
          </a:p>
          <a:p>
            <a:pPr marL="0" indent="0">
              <a:buNone/>
            </a:pPr>
            <a:r>
              <a:rPr lang="en-US" sz="2000" dirty="0" smtClean="0"/>
              <a:t>42	4 sec</a:t>
            </a:r>
          </a:p>
          <a:p>
            <a:pPr marL="0" indent="0">
              <a:buNone/>
            </a:pPr>
            <a:r>
              <a:rPr lang="en-US" sz="2000" dirty="0" smtClean="0"/>
              <a:t>43	8 sec</a:t>
            </a:r>
          </a:p>
          <a:p>
            <a:pPr marL="0" indent="0">
              <a:buNone/>
            </a:pPr>
            <a:r>
              <a:rPr lang="en-US" sz="2000" dirty="0" smtClean="0"/>
              <a:t>44	16 sec</a:t>
            </a:r>
          </a:p>
          <a:p>
            <a:pPr marL="0" indent="0">
              <a:buNone/>
            </a:pPr>
            <a:r>
              <a:rPr lang="en-US" sz="2000" dirty="0" smtClean="0"/>
              <a:t>45	32 sec</a:t>
            </a:r>
          </a:p>
          <a:p>
            <a:pPr marL="0" indent="0">
              <a:buNone/>
            </a:pPr>
            <a:r>
              <a:rPr lang="en-US" sz="2000" dirty="0" smtClean="0"/>
              <a:t>46         </a:t>
            </a:r>
            <a:r>
              <a:rPr lang="en-US" sz="2000" b="1" dirty="0" smtClean="0">
                <a:solidFill>
                  <a:srgbClr val="C00000"/>
                </a:solidFill>
              </a:rPr>
              <a:t>&gt;1 min</a:t>
            </a:r>
          </a:p>
          <a:p>
            <a:pPr marL="0" indent="0">
              <a:buNone/>
            </a:pPr>
            <a:r>
              <a:rPr lang="en-US" sz="2000" dirty="0" smtClean="0"/>
              <a:t>47	2 min</a:t>
            </a:r>
          </a:p>
          <a:p>
            <a:pPr marL="0" indent="0">
              <a:buNone/>
            </a:pPr>
            <a:r>
              <a:rPr lang="en-US" sz="2000" dirty="0" smtClean="0"/>
              <a:t>48	4 min</a:t>
            </a:r>
          </a:p>
          <a:p>
            <a:pPr marL="0" indent="0">
              <a:buNone/>
            </a:pPr>
            <a:r>
              <a:rPr lang="en-US" sz="2000" dirty="0" smtClean="0"/>
              <a:t>49	8 min</a:t>
            </a:r>
          </a:p>
          <a:p>
            <a:pPr marL="0" indent="0">
              <a:buNone/>
            </a:pPr>
            <a:r>
              <a:rPr lang="en-US" sz="2000" dirty="0" smtClean="0"/>
              <a:t>50	16 min</a:t>
            </a:r>
          </a:p>
          <a:p>
            <a:pPr marL="0" indent="0">
              <a:buNone/>
            </a:pPr>
            <a:r>
              <a:rPr lang="en-US" sz="2000" dirty="0" smtClean="0"/>
              <a:t>51	32 min</a:t>
            </a:r>
          </a:p>
          <a:p>
            <a:pPr marL="0" indent="0">
              <a:buNone/>
            </a:pPr>
            <a:r>
              <a:rPr lang="en-US" sz="2000" dirty="0" smtClean="0"/>
              <a:t>52        </a:t>
            </a:r>
            <a:r>
              <a:rPr lang="en-US" sz="2000" b="1" dirty="0" smtClean="0">
                <a:solidFill>
                  <a:srgbClr val="C00000"/>
                </a:solidFill>
              </a:rPr>
              <a:t>&gt; 1 </a:t>
            </a:r>
            <a:r>
              <a:rPr lang="en-US" sz="2000" b="1" dirty="0" err="1" smtClean="0">
                <a:solidFill>
                  <a:srgbClr val="C00000"/>
                </a:solidFill>
              </a:rPr>
              <a:t>hr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000" dirty="0" smtClean="0"/>
              <a:t>53	2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54	4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89566" y="263421"/>
            <a:ext cx="1981200" cy="58975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70            16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71	32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72	64 </a:t>
            </a:r>
            <a:r>
              <a:rPr lang="en-US" sz="2000" b="1" dirty="0" err="1" smtClean="0"/>
              <a:t>yrs</a:t>
            </a:r>
            <a:endParaRPr lang="en-US" sz="2000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73         </a:t>
            </a:r>
            <a:r>
              <a:rPr lang="en-US" sz="2000" b="1" dirty="0" smtClean="0">
                <a:solidFill>
                  <a:srgbClr val="C00000"/>
                </a:solidFill>
              </a:rPr>
              <a:t>  </a:t>
            </a:r>
            <a:r>
              <a:rPr lang="en-US" sz="2000" dirty="0" smtClean="0"/>
              <a:t>128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74	256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75	512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76	1024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77        </a:t>
            </a:r>
            <a:r>
              <a:rPr lang="en-US" sz="2000" b="1" dirty="0" smtClean="0">
                <a:solidFill>
                  <a:srgbClr val="C00000"/>
                </a:solidFill>
              </a:rPr>
              <a:t>&gt; 2k </a:t>
            </a:r>
            <a:r>
              <a:rPr lang="en-US" sz="2000" b="1" dirty="0" err="1" smtClean="0">
                <a:solidFill>
                  <a:srgbClr val="C00000"/>
                </a:solidFill>
              </a:rPr>
              <a:t>yrs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78	4k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79	8k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80	16k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81        </a:t>
            </a:r>
            <a:r>
              <a:rPr lang="en-US" sz="2000" b="1" dirty="0" smtClean="0">
                <a:solidFill>
                  <a:srgbClr val="C00000"/>
                </a:solidFill>
              </a:rPr>
              <a:t>    </a:t>
            </a:r>
            <a:r>
              <a:rPr lang="en-US" sz="2000" dirty="0" smtClean="0"/>
              <a:t>32k </a:t>
            </a:r>
            <a:r>
              <a:rPr lang="en-US" sz="2000" dirty="0" err="1" smtClean="0"/>
              <a:t>yrs</a:t>
            </a:r>
            <a:endParaRPr lang="en-US" sz="2000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82	64k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83       </a:t>
            </a:r>
            <a:r>
              <a:rPr lang="en-US" sz="2000" b="1" dirty="0" smtClean="0">
                <a:solidFill>
                  <a:srgbClr val="C00000"/>
                </a:solidFill>
              </a:rPr>
              <a:t>	</a:t>
            </a:r>
            <a:r>
              <a:rPr lang="en-US" sz="2000" b="1" dirty="0" smtClean="0"/>
              <a:t>128k </a:t>
            </a:r>
            <a:r>
              <a:rPr lang="en-US" sz="2000" b="1" dirty="0" err="1" smtClean="0"/>
              <a:t>yrs</a:t>
            </a:r>
            <a:endParaRPr lang="en-US" sz="2000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84	256k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85	512k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2057400" cy="60085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0" y="167626"/>
            <a:ext cx="2209800" cy="59933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676503" y="1371600"/>
            <a:ext cx="2105297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4451860" y="1371600"/>
            <a:ext cx="269966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156754" y="6248400"/>
            <a:ext cx="269966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5983" y="627274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Rev. Oberle certainly dead by this point.            Likely age of the human race.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4705895" y="4953000"/>
            <a:ext cx="2092234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4689565" y="6272740"/>
            <a:ext cx="263435" cy="2804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4419600" y="4953000"/>
            <a:ext cx="263435" cy="2804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362200" y="263422"/>
            <a:ext cx="1981200" cy="5897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55	8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56	16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57</a:t>
            </a: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b="1" dirty="0" smtClean="0">
                <a:solidFill>
                  <a:srgbClr val="C00000"/>
                </a:solidFill>
              </a:rPr>
              <a:t>&gt; 1 day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58	2 days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59	4 days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60	8 days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61        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  </a:t>
            </a:r>
            <a:r>
              <a:rPr lang="en-US" sz="2000" dirty="0" smtClean="0"/>
              <a:t>16 days</a:t>
            </a:r>
          </a:p>
          <a:p>
            <a:pPr marL="0" indent="0">
              <a:buNone/>
            </a:pPr>
            <a:r>
              <a:rPr lang="en-US" sz="2000" dirty="0" smtClean="0"/>
              <a:t>62</a:t>
            </a: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&gt; 1 month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63	</a:t>
            </a:r>
            <a:r>
              <a:rPr lang="en-US" sz="2000" dirty="0"/>
              <a:t>2</a:t>
            </a:r>
            <a:r>
              <a:rPr lang="en-US" sz="2000" dirty="0" smtClean="0"/>
              <a:t> month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64	4 month</a:t>
            </a:r>
          </a:p>
          <a:p>
            <a:pPr marL="0" indent="0">
              <a:buNone/>
            </a:pPr>
            <a:r>
              <a:rPr lang="en-US" sz="2000" dirty="0" smtClean="0"/>
              <a:t>65</a:t>
            </a:r>
            <a:r>
              <a:rPr lang="en-US" sz="2000" dirty="0"/>
              <a:t> </a:t>
            </a:r>
            <a:r>
              <a:rPr lang="en-US" sz="2000" dirty="0" smtClean="0"/>
              <a:t>          8 </a:t>
            </a:r>
            <a:r>
              <a:rPr lang="en-US" sz="2000" dirty="0"/>
              <a:t>month</a:t>
            </a:r>
          </a:p>
          <a:p>
            <a:pPr marL="0" indent="0">
              <a:buNone/>
            </a:pPr>
            <a:r>
              <a:rPr lang="en-US" sz="2000" dirty="0" smtClean="0"/>
              <a:t>66        </a:t>
            </a:r>
            <a:r>
              <a:rPr lang="en-US" sz="2000" b="1" dirty="0" smtClean="0">
                <a:solidFill>
                  <a:srgbClr val="C00000"/>
                </a:solidFill>
              </a:rPr>
              <a:t>&gt; </a:t>
            </a:r>
            <a:r>
              <a:rPr lang="en-US" sz="2000" b="1" dirty="0">
                <a:solidFill>
                  <a:srgbClr val="C00000"/>
                </a:solidFill>
              </a:rPr>
              <a:t>1 </a:t>
            </a:r>
            <a:r>
              <a:rPr lang="en-US" sz="2000" b="1" dirty="0" err="1">
                <a:solidFill>
                  <a:srgbClr val="C00000"/>
                </a:solidFill>
              </a:rPr>
              <a:t>yr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67       </a:t>
            </a:r>
            <a:r>
              <a:rPr lang="en-US" sz="2000" b="1" dirty="0" smtClean="0">
                <a:solidFill>
                  <a:srgbClr val="C00000"/>
                </a:solidFill>
              </a:rPr>
              <a:t>	</a:t>
            </a:r>
            <a:r>
              <a:rPr lang="en-US" sz="2000" dirty="0" smtClean="0"/>
              <a:t>2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68	4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69	8 </a:t>
            </a:r>
            <a:r>
              <a:rPr lang="en-US" sz="2000" dirty="0" err="1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16" name="Rectangle 15"/>
          <p:cNvSpPr/>
          <p:nvPr/>
        </p:nvSpPr>
        <p:spPr>
          <a:xfrm>
            <a:off x="2362200" y="152400"/>
            <a:ext cx="2057400" cy="60085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63420"/>
            <a:ext cx="1981200" cy="5897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None/>
            </a:pPr>
            <a:r>
              <a:rPr lang="en-US" sz="2000" dirty="0" smtClean="0"/>
              <a:t>40	1 sec</a:t>
            </a:r>
          </a:p>
          <a:p>
            <a:pPr marL="0" indent="0">
              <a:buNone/>
            </a:pPr>
            <a:r>
              <a:rPr lang="en-US" sz="2000" dirty="0" smtClean="0"/>
              <a:t>41	2 sec</a:t>
            </a:r>
          </a:p>
          <a:p>
            <a:pPr marL="0" indent="0">
              <a:buNone/>
            </a:pPr>
            <a:r>
              <a:rPr lang="en-US" sz="2000" dirty="0" smtClean="0"/>
              <a:t>42	4 sec</a:t>
            </a:r>
          </a:p>
          <a:p>
            <a:pPr marL="0" indent="0">
              <a:buNone/>
            </a:pPr>
            <a:r>
              <a:rPr lang="en-US" sz="2000" dirty="0" smtClean="0"/>
              <a:t>43	8 sec</a:t>
            </a:r>
          </a:p>
          <a:p>
            <a:pPr marL="0" indent="0">
              <a:buNone/>
            </a:pPr>
            <a:r>
              <a:rPr lang="en-US" sz="2000" dirty="0" smtClean="0"/>
              <a:t>44	16 sec</a:t>
            </a:r>
          </a:p>
          <a:p>
            <a:pPr marL="0" indent="0">
              <a:buNone/>
            </a:pPr>
            <a:r>
              <a:rPr lang="en-US" sz="2000" dirty="0" smtClean="0"/>
              <a:t>45	32 sec</a:t>
            </a:r>
          </a:p>
          <a:p>
            <a:pPr marL="0" indent="0">
              <a:buNone/>
            </a:pPr>
            <a:r>
              <a:rPr lang="en-US" sz="2000" dirty="0" smtClean="0"/>
              <a:t>46         </a:t>
            </a:r>
            <a:r>
              <a:rPr lang="en-US" sz="2000" b="1" dirty="0" smtClean="0">
                <a:solidFill>
                  <a:srgbClr val="C00000"/>
                </a:solidFill>
              </a:rPr>
              <a:t>&gt;1 min</a:t>
            </a:r>
          </a:p>
          <a:p>
            <a:pPr marL="0" indent="0">
              <a:buNone/>
            </a:pPr>
            <a:r>
              <a:rPr lang="en-US" sz="2000" dirty="0" smtClean="0"/>
              <a:t>47	2 min</a:t>
            </a:r>
          </a:p>
          <a:p>
            <a:pPr marL="0" indent="0">
              <a:buNone/>
            </a:pPr>
            <a:r>
              <a:rPr lang="en-US" sz="2000" dirty="0" smtClean="0"/>
              <a:t>48	4 min</a:t>
            </a:r>
          </a:p>
          <a:p>
            <a:pPr marL="0" indent="0">
              <a:buNone/>
            </a:pPr>
            <a:r>
              <a:rPr lang="en-US" sz="2000" dirty="0" smtClean="0"/>
              <a:t>49	8 min</a:t>
            </a:r>
          </a:p>
          <a:p>
            <a:pPr marL="0" indent="0">
              <a:buNone/>
            </a:pPr>
            <a:r>
              <a:rPr lang="en-US" sz="2000" dirty="0" smtClean="0"/>
              <a:t>50	16 min</a:t>
            </a:r>
          </a:p>
          <a:p>
            <a:pPr marL="0" indent="0">
              <a:buNone/>
            </a:pPr>
            <a:r>
              <a:rPr lang="en-US" sz="2000" dirty="0" smtClean="0"/>
              <a:t>51	32 min</a:t>
            </a:r>
          </a:p>
          <a:p>
            <a:pPr marL="0" indent="0">
              <a:buNone/>
            </a:pPr>
            <a:r>
              <a:rPr lang="en-US" sz="2000" dirty="0" smtClean="0"/>
              <a:t>52        </a:t>
            </a:r>
            <a:r>
              <a:rPr lang="en-US" sz="2000" b="1" dirty="0" smtClean="0">
                <a:solidFill>
                  <a:srgbClr val="C00000"/>
                </a:solidFill>
              </a:rPr>
              <a:t>&gt; 1 </a:t>
            </a:r>
            <a:r>
              <a:rPr lang="en-US" sz="2000" b="1" dirty="0" err="1" smtClean="0">
                <a:solidFill>
                  <a:srgbClr val="C00000"/>
                </a:solidFill>
              </a:rPr>
              <a:t>hr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000" dirty="0" smtClean="0"/>
              <a:t>53	2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54	4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010400" y="296077"/>
            <a:ext cx="1981200" cy="6561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86         </a:t>
            </a:r>
            <a:r>
              <a:rPr lang="en-US" sz="2000" b="1" dirty="0" smtClean="0">
                <a:solidFill>
                  <a:srgbClr val="C00000"/>
                </a:solidFill>
              </a:rPr>
              <a:t>&gt; 1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87	2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88         </a:t>
            </a:r>
            <a:r>
              <a:rPr lang="en-US" sz="2000" b="1" dirty="0" smtClean="0">
                <a:solidFill>
                  <a:srgbClr val="C00000"/>
                </a:solidFill>
              </a:rPr>
              <a:t>  </a:t>
            </a:r>
            <a:r>
              <a:rPr lang="en-US" sz="2000" dirty="0" smtClean="0"/>
              <a:t>4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89	8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90	16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91	32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92        </a:t>
            </a:r>
            <a:r>
              <a:rPr lang="en-US" sz="2000" b="1" dirty="0" smtClean="0">
                <a:solidFill>
                  <a:srgbClr val="C00000"/>
                </a:solidFill>
              </a:rPr>
              <a:t>   </a:t>
            </a:r>
            <a:r>
              <a:rPr lang="en-US" sz="2000" dirty="0" smtClean="0"/>
              <a:t>64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93	128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94	256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95	512 mil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96        </a:t>
            </a:r>
            <a:r>
              <a:rPr lang="en-US" sz="2000" b="1" dirty="0" smtClean="0">
                <a:solidFill>
                  <a:srgbClr val="C00000"/>
                </a:solidFill>
              </a:rPr>
              <a:t>&gt; 1 </a:t>
            </a:r>
            <a:r>
              <a:rPr lang="en-US" sz="2000" b="1" dirty="0" err="1" smtClean="0">
                <a:solidFill>
                  <a:srgbClr val="C00000"/>
                </a:solidFill>
              </a:rPr>
              <a:t>bil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yrs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97	2 </a:t>
            </a:r>
            <a:r>
              <a:rPr lang="en-US" sz="2000" dirty="0" err="1" smtClean="0"/>
              <a:t>bil</a:t>
            </a:r>
            <a:r>
              <a:rPr lang="en-US" sz="2000" dirty="0" smtClean="0"/>
              <a:t>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98       </a:t>
            </a:r>
            <a:r>
              <a:rPr lang="en-US" sz="2000" b="1" dirty="0" smtClean="0">
                <a:solidFill>
                  <a:srgbClr val="C00000"/>
                </a:solidFill>
              </a:rPr>
              <a:t>	</a:t>
            </a:r>
            <a:r>
              <a:rPr lang="en-US" sz="2000" b="1" dirty="0" smtClean="0"/>
              <a:t>4 </a:t>
            </a:r>
            <a:r>
              <a:rPr lang="en-US" sz="2000" b="1" dirty="0" err="1" smtClean="0"/>
              <a:t>bil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yrs</a:t>
            </a:r>
            <a:endParaRPr lang="en-US" sz="2000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99	8 </a:t>
            </a:r>
            <a:r>
              <a:rPr lang="en-US" sz="2000" dirty="0" err="1" smtClean="0"/>
              <a:t>bil</a:t>
            </a:r>
            <a:r>
              <a:rPr lang="en-US" sz="2000" dirty="0" smtClean="0"/>
              <a:t>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100	16 </a:t>
            </a:r>
            <a:r>
              <a:rPr lang="en-US" sz="2000" b="1" dirty="0" err="1" smtClean="0"/>
              <a:t>bil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yr</a:t>
            </a:r>
            <a:endParaRPr lang="en-US" sz="2000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101         32 </a:t>
            </a:r>
            <a:r>
              <a:rPr lang="en-US" sz="2000" dirty="0" err="1" smtClean="0"/>
              <a:t>bil</a:t>
            </a:r>
            <a:r>
              <a:rPr lang="en-US" sz="2000" dirty="0" smtClean="0"/>
              <a:t> </a:t>
            </a:r>
            <a:r>
              <a:rPr lang="en-US" sz="2000" dirty="0" err="1" smtClean="0"/>
              <a:t>yr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2057400" cy="60085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934200" y="167625"/>
            <a:ext cx="2057400" cy="63855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010400" y="5105400"/>
            <a:ext cx="1981200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010400" y="5791200"/>
            <a:ext cx="1981200" cy="3697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6781800" y="5083629"/>
            <a:ext cx="269966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156754" y="6248400"/>
            <a:ext cx="202475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15983" y="627274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Age of the earth.         Older than the observable universe.  </a:t>
            </a:r>
            <a:endParaRPr lang="en-US" b="1" dirty="0"/>
          </a:p>
        </p:txBody>
      </p:sp>
      <p:sp>
        <p:nvSpPr>
          <p:cNvPr id="16" name="5-Point Star 15"/>
          <p:cNvSpPr/>
          <p:nvPr/>
        </p:nvSpPr>
        <p:spPr>
          <a:xfrm>
            <a:off x="6781800" y="5791200"/>
            <a:ext cx="263435" cy="2804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2362200" y="6283624"/>
            <a:ext cx="263435" cy="2804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689566" y="263421"/>
            <a:ext cx="1981200" cy="58975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70            16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71	32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72	64 </a:t>
            </a:r>
            <a:r>
              <a:rPr lang="en-US" sz="2000" b="1" dirty="0" err="1" smtClean="0"/>
              <a:t>yrs</a:t>
            </a:r>
            <a:endParaRPr lang="en-US" sz="2000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73         </a:t>
            </a:r>
            <a:r>
              <a:rPr lang="en-US" sz="2000" b="1" dirty="0" smtClean="0">
                <a:solidFill>
                  <a:srgbClr val="C00000"/>
                </a:solidFill>
              </a:rPr>
              <a:t>  </a:t>
            </a:r>
            <a:r>
              <a:rPr lang="en-US" sz="2000" dirty="0" smtClean="0"/>
              <a:t>128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74	256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75	512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76	1024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77        </a:t>
            </a:r>
            <a:r>
              <a:rPr lang="en-US" sz="2000" b="1" dirty="0" smtClean="0">
                <a:solidFill>
                  <a:srgbClr val="C00000"/>
                </a:solidFill>
              </a:rPr>
              <a:t>&gt; 2k </a:t>
            </a:r>
            <a:r>
              <a:rPr lang="en-US" sz="2000" b="1" dirty="0" err="1" smtClean="0">
                <a:solidFill>
                  <a:srgbClr val="C00000"/>
                </a:solidFill>
              </a:rPr>
              <a:t>yrs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78	4k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79	8k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80	16k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81        </a:t>
            </a:r>
            <a:r>
              <a:rPr lang="en-US" sz="2000" b="1" dirty="0" smtClean="0">
                <a:solidFill>
                  <a:srgbClr val="C00000"/>
                </a:solidFill>
              </a:rPr>
              <a:t>    </a:t>
            </a:r>
            <a:r>
              <a:rPr lang="en-US" sz="2000" dirty="0" smtClean="0"/>
              <a:t>32k </a:t>
            </a:r>
            <a:r>
              <a:rPr lang="en-US" sz="2000" dirty="0" err="1" smtClean="0"/>
              <a:t>yrs</a:t>
            </a:r>
            <a:endParaRPr lang="en-US" sz="2000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82	64k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83       </a:t>
            </a:r>
            <a:r>
              <a:rPr lang="en-US" sz="2000" b="1" dirty="0" smtClean="0">
                <a:solidFill>
                  <a:srgbClr val="C00000"/>
                </a:solidFill>
              </a:rPr>
              <a:t>	</a:t>
            </a:r>
            <a:r>
              <a:rPr lang="en-US" sz="2000" b="1" dirty="0" smtClean="0"/>
              <a:t>128k </a:t>
            </a:r>
            <a:r>
              <a:rPr lang="en-US" sz="2000" b="1" dirty="0" err="1" smtClean="0"/>
              <a:t>yrs</a:t>
            </a:r>
            <a:endParaRPr lang="en-US" sz="2000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84	256k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85	512k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19" name="Rectangle 18"/>
          <p:cNvSpPr/>
          <p:nvPr/>
        </p:nvSpPr>
        <p:spPr>
          <a:xfrm>
            <a:off x="4572000" y="167626"/>
            <a:ext cx="2209800" cy="59933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676503" y="1371600"/>
            <a:ext cx="2105297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4451860" y="1371600"/>
            <a:ext cx="269966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705895" y="4953000"/>
            <a:ext cx="2092234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4419600" y="4953000"/>
            <a:ext cx="263435" cy="2804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2362200" y="263422"/>
            <a:ext cx="1981200" cy="5897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u="sng" dirty="0" smtClean="0"/>
              <a:t>fib(n)</a:t>
            </a:r>
            <a:r>
              <a:rPr lang="en-US" sz="2000" dirty="0" smtClean="0"/>
              <a:t>	</a:t>
            </a:r>
            <a:r>
              <a:rPr lang="en-US" sz="2000" b="1" u="sng" dirty="0" smtClean="0"/>
              <a:t>time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55	8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56	16 </a:t>
            </a:r>
            <a:r>
              <a:rPr lang="en-US" sz="2000" dirty="0" err="1" smtClean="0"/>
              <a:t>hr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57</a:t>
            </a: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b="1" dirty="0" smtClean="0">
                <a:solidFill>
                  <a:srgbClr val="C00000"/>
                </a:solidFill>
              </a:rPr>
              <a:t>&gt; 1 day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58	2 days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59	4 days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60	8 days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61        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  </a:t>
            </a:r>
            <a:r>
              <a:rPr lang="en-US" sz="2000" dirty="0" smtClean="0"/>
              <a:t>16 days</a:t>
            </a:r>
          </a:p>
          <a:p>
            <a:pPr marL="0" indent="0">
              <a:buNone/>
            </a:pPr>
            <a:r>
              <a:rPr lang="en-US" sz="2000" dirty="0" smtClean="0"/>
              <a:t>62</a:t>
            </a: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&gt; 1 month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63	</a:t>
            </a:r>
            <a:r>
              <a:rPr lang="en-US" sz="2000" dirty="0"/>
              <a:t>2</a:t>
            </a:r>
            <a:r>
              <a:rPr lang="en-US" sz="2000" dirty="0" smtClean="0"/>
              <a:t> month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64	4 month</a:t>
            </a:r>
          </a:p>
          <a:p>
            <a:pPr marL="0" indent="0">
              <a:buNone/>
            </a:pPr>
            <a:r>
              <a:rPr lang="en-US" sz="2000" dirty="0" smtClean="0"/>
              <a:t>65</a:t>
            </a:r>
            <a:r>
              <a:rPr lang="en-US" sz="2000" dirty="0"/>
              <a:t> </a:t>
            </a:r>
            <a:r>
              <a:rPr lang="en-US" sz="2000" dirty="0" smtClean="0"/>
              <a:t>          8 </a:t>
            </a:r>
            <a:r>
              <a:rPr lang="en-US" sz="2000" dirty="0"/>
              <a:t>month</a:t>
            </a:r>
          </a:p>
          <a:p>
            <a:pPr marL="0" indent="0">
              <a:buNone/>
            </a:pPr>
            <a:r>
              <a:rPr lang="en-US" sz="2000" dirty="0" smtClean="0"/>
              <a:t>66        </a:t>
            </a:r>
            <a:r>
              <a:rPr lang="en-US" sz="2000" b="1" dirty="0" smtClean="0">
                <a:solidFill>
                  <a:srgbClr val="C00000"/>
                </a:solidFill>
              </a:rPr>
              <a:t>&gt; </a:t>
            </a:r>
            <a:r>
              <a:rPr lang="en-US" sz="2000" b="1" dirty="0">
                <a:solidFill>
                  <a:srgbClr val="C00000"/>
                </a:solidFill>
              </a:rPr>
              <a:t>1 </a:t>
            </a:r>
            <a:r>
              <a:rPr lang="en-US" sz="2000" b="1" dirty="0" err="1">
                <a:solidFill>
                  <a:srgbClr val="C00000"/>
                </a:solidFill>
              </a:rPr>
              <a:t>yr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67       </a:t>
            </a:r>
            <a:r>
              <a:rPr lang="en-US" sz="2000" b="1" dirty="0" smtClean="0">
                <a:solidFill>
                  <a:srgbClr val="C00000"/>
                </a:solidFill>
              </a:rPr>
              <a:t>	</a:t>
            </a:r>
            <a:r>
              <a:rPr lang="en-US" sz="2000" dirty="0" smtClean="0"/>
              <a:t>2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68	4 </a:t>
            </a:r>
            <a:r>
              <a:rPr lang="en-US" sz="2000" dirty="0" err="1" smtClean="0"/>
              <a:t>yrs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69	8 </a:t>
            </a:r>
            <a:r>
              <a:rPr lang="en-US" sz="2000" dirty="0" err="1"/>
              <a:t>yrs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25" name="Rectangle 24"/>
          <p:cNvSpPr/>
          <p:nvPr/>
        </p:nvSpPr>
        <p:spPr>
          <a:xfrm>
            <a:off x="2362200" y="152400"/>
            <a:ext cx="2057400" cy="60085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3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429000" cy="5867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public static </a:t>
            </a:r>
            <a:r>
              <a:rPr lang="en-US" sz="2000" b="1" dirty="0" err="1" smtClean="0">
                <a:solidFill>
                  <a:srgbClr val="7030A0"/>
                </a:solidFill>
              </a:rPr>
              <a:t>int</a:t>
            </a:r>
            <a:r>
              <a:rPr lang="en-US" sz="2000" b="1" dirty="0" smtClean="0">
                <a:solidFill>
                  <a:srgbClr val="7030A0"/>
                </a:solidFill>
              </a:rPr>
              <a:t> fib(</a:t>
            </a:r>
            <a:r>
              <a:rPr lang="en-US" sz="2000" b="1" dirty="0" err="1" smtClean="0">
                <a:solidFill>
                  <a:srgbClr val="7030A0"/>
                </a:solidFill>
              </a:rPr>
              <a:t>int</a:t>
            </a:r>
            <a:r>
              <a:rPr lang="en-US" sz="2000" b="1" dirty="0" smtClean="0">
                <a:solidFill>
                  <a:srgbClr val="7030A0"/>
                </a:solidFill>
              </a:rPr>
              <a:t> n)	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</a:rPr>
              <a:t>    if(n &lt;= 2)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</a:rPr>
              <a:t>         return 1;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</a:rPr>
              <a:t>    return fib(n-1) + fib(n-2);</a:t>
            </a:r>
            <a:endParaRPr lang="en-US" sz="20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}</a:t>
            </a:r>
            <a:r>
              <a:rPr lang="en-US" sz="2400" b="1" dirty="0" smtClean="0">
                <a:solidFill>
                  <a:srgbClr val="7030A0"/>
                </a:solidFill>
              </a:rPr>
              <a:t>	</a:t>
            </a:r>
          </a:p>
          <a:p>
            <a:pPr marL="0" indent="0">
              <a:buNone/>
            </a:pPr>
            <a:endParaRPr lang="en-US" sz="21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rgbClr val="7030A0"/>
                </a:solidFill>
              </a:rPr>
              <a:t>public</a:t>
            </a:r>
            <a:r>
              <a:rPr lang="en-US" sz="2100" b="1" dirty="0">
                <a:solidFill>
                  <a:srgbClr val="7030A0"/>
                </a:solidFill>
              </a:rPr>
              <a:t> static </a:t>
            </a:r>
            <a:r>
              <a:rPr lang="en-US" sz="2100" b="1" dirty="0" err="1">
                <a:solidFill>
                  <a:srgbClr val="7030A0"/>
                </a:solidFill>
              </a:rPr>
              <a:t>int</a:t>
            </a:r>
            <a:r>
              <a:rPr lang="en-US" sz="2100" b="1" dirty="0">
                <a:solidFill>
                  <a:srgbClr val="7030A0"/>
                </a:solidFill>
              </a:rPr>
              <a:t> </a:t>
            </a:r>
            <a:r>
              <a:rPr lang="en-US" sz="2100" b="1" dirty="0" smtClean="0">
                <a:solidFill>
                  <a:srgbClr val="7030A0"/>
                </a:solidFill>
              </a:rPr>
              <a:t>fib2(</a:t>
            </a:r>
            <a:r>
              <a:rPr lang="en-US" sz="2100" b="1" dirty="0" err="1" smtClean="0">
                <a:solidFill>
                  <a:srgbClr val="7030A0"/>
                </a:solidFill>
              </a:rPr>
              <a:t>int</a:t>
            </a:r>
            <a:r>
              <a:rPr lang="en-US" sz="2100" b="1" dirty="0">
                <a:solidFill>
                  <a:srgbClr val="7030A0"/>
                </a:solidFill>
              </a:rPr>
              <a:t> </a:t>
            </a:r>
            <a:r>
              <a:rPr lang="en-US" sz="2100" b="1" dirty="0" smtClean="0">
                <a:solidFill>
                  <a:srgbClr val="7030A0"/>
                </a:solidFill>
              </a:rPr>
              <a:t>n)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rgbClr val="7030A0"/>
                </a:solidFill>
              </a:rPr>
              <a:t>{</a:t>
            </a:r>
            <a:r>
              <a:rPr lang="en-US" sz="2100" b="1" dirty="0">
                <a:solidFill>
                  <a:srgbClr val="7030A0"/>
                </a:solidFill>
              </a:rPr>
              <a:t/>
            </a:r>
            <a:br>
              <a:rPr lang="en-US" sz="2100" b="1" dirty="0">
                <a:solidFill>
                  <a:srgbClr val="7030A0"/>
                </a:solidFill>
              </a:rPr>
            </a:br>
            <a:r>
              <a:rPr lang="en-US" sz="2100" b="1" dirty="0" smtClean="0">
                <a:solidFill>
                  <a:srgbClr val="7030A0"/>
                </a:solidFill>
              </a:rPr>
              <a:t>     if(n&lt;=</a:t>
            </a:r>
            <a:r>
              <a:rPr lang="en-US" sz="2100" b="1" dirty="0">
                <a:solidFill>
                  <a:srgbClr val="7030A0"/>
                </a:solidFill>
              </a:rPr>
              <a:t> 2</a:t>
            </a:r>
            <a:r>
              <a:rPr lang="en-US" sz="2100" b="1" dirty="0" smtClean="0">
                <a:solidFill>
                  <a:srgbClr val="7030A0"/>
                </a:solidFill>
              </a:rPr>
              <a:t>)</a:t>
            </a:r>
            <a:r>
              <a:rPr lang="en-US" sz="2100" b="1" dirty="0">
                <a:solidFill>
                  <a:srgbClr val="7030A0"/>
                </a:solidFill>
              </a:rPr>
              <a:t/>
            </a:r>
            <a:br>
              <a:rPr lang="en-US" sz="2100" b="1" dirty="0">
                <a:solidFill>
                  <a:srgbClr val="7030A0"/>
                </a:solidFill>
              </a:rPr>
            </a:br>
            <a:r>
              <a:rPr lang="en-US" sz="2100" b="1" dirty="0">
                <a:solidFill>
                  <a:srgbClr val="7030A0"/>
                </a:solidFill>
              </a:rPr>
              <a:t>     </a:t>
            </a:r>
            <a:r>
              <a:rPr lang="en-US" sz="2100" b="1" dirty="0" smtClean="0">
                <a:solidFill>
                  <a:srgbClr val="7030A0"/>
                </a:solidFill>
              </a:rPr>
              <a:t>     return</a:t>
            </a:r>
            <a:r>
              <a:rPr lang="en-US" sz="2100" b="1" dirty="0">
                <a:solidFill>
                  <a:srgbClr val="7030A0"/>
                </a:solidFill>
              </a:rPr>
              <a:t> 1</a:t>
            </a:r>
            <a:r>
              <a:rPr lang="en-US" sz="2100" b="1" dirty="0" smtClean="0">
                <a:solidFill>
                  <a:srgbClr val="7030A0"/>
                </a:solidFill>
              </a:rPr>
              <a:t>;</a:t>
            </a:r>
            <a:r>
              <a:rPr lang="en-US" sz="2100" b="1" dirty="0">
                <a:solidFill>
                  <a:srgbClr val="7030A0"/>
                </a:solidFill>
              </a:rPr>
              <a:t/>
            </a:r>
            <a:br>
              <a:rPr lang="en-US" sz="2100" b="1" dirty="0">
                <a:solidFill>
                  <a:srgbClr val="7030A0"/>
                </a:solidFill>
              </a:rPr>
            </a:br>
            <a:r>
              <a:rPr lang="en-US" sz="2100" b="1" dirty="0">
                <a:solidFill>
                  <a:srgbClr val="7030A0"/>
                </a:solidFill>
              </a:rPr>
              <a:t>     </a:t>
            </a:r>
            <a:r>
              <a:rPr lang="en-US" sz="2100" b="1" dirty="0" err="1" smtClean="0">
                <a:solidFill>
                  <a:srgbClr val="7030A0"/>
                </a:solidFill>
              </a:rPr>
              <a:t>int</a:t>
            </a:r>
            <a:r>
              <a:rPr lang="en-US" sz="2100" b="1" dirty="0">
                <a:solidFill>
                  <a:srgbClr val="7030A0"/>
                </a:solidFill>
              </a:rPr>
              <a:t> fibo1=1, fibo2=1, </a:t>
            </a:r>
            <a:r>
              <a:rPr lang="en-US" sz="2100" b="1" dirty="0" smtClean="0">
                <a:solidFill>
                  <a:srgbClr val="7030A0"/>
                </a:solidFill>
              </a:rPr>
              <a:t>sum=1</a:t>
            </a:r>
            <a:r>
              <a:rPr lang="en-US" sz="2100" b="1" dirty="0">
                <a:solidFill>
                  <a:srgbClr val="7030A0"/>
                </a:solidFill>
              </a:rPr>
              <a:t>;</a:t>
            </a:r>
            <a:br>
              <a:rPr lang="en-US" sz="2100" b="1" dirty="0">
                <a:solidFill>
                  <a:srgbClr val="7030A0"/>
                </a:solidFill>
              </a:rPr>
            </a:br>
            <a:r>
              <a:rPr lang="en-US" sz="2100" b="1" dirty="0">
                <a:solidFill>
                  <a:srgbClr val="7030A0"/>
                </a:solidFill>
              </a:rPr>
              <a:t>     </a:t>
            </a:r>
            <a:r>
              <a:rPr lang="en-US" sz="2100" b="1" dirty="0" smtClean="0">
                <a:solidFill>
                  <a:srgbClr val="7030A0"/>
                </a:solidFill>
              </a:rPr>
              <a:t>for(</a:t>
            </a:r>
            <a:r>
              <a:rPr lang="en-US" sz="2100" b="1" dirty="0" err="1" smtClean="0">
                <a:solidFill>
                  <a:srgbClr val="7030A0"/>
                </a:solidFill>
              </a:rPr>
              <a:t>int</a:t>
            </a:r>
            <a:r>
              <a:rPr lang="en-US" sz="2100" b="1" dirty="0">
                <a:solidFill>
                  <a:srgbClr val="7030A0"/>
                </a:solidFill>
              </a:rPr>
              <a:t> </a:t>
            </a:r>
            <a:r>
              <a:rPr lang="en-US" sz="2100" b="1" dirty="0" err="1">
                <a:solidFill>
                  <a:srgbClr val="7030A0"/>
                </a:solidFill>
              </a:rPr>
              <a:t>i</a:t>
            </a:r>
            <a:r>
              <a:rPr lang="en-US" sz="2100" b="1" dirty="0">
                <a:solidFill>
                  <a:srgbClr val="7030A0"/>
                </a:solidFill>
              </a:rPr>
              <a:t>= 3; </a:t>
            </a:r>
            <a:r>
              <a:rPr lang="en-US" sz="2100" b="1" dirty="0" err="1">
                <a:solidFill>
                  <a:srgbClr val="7030A0"/>
                </a:solidFill>
              </a:rPr>
              <a:t>i</a:t>
            </a:r>
            <a:r>
              <a:rPr lang="en-US" sz="2100" b="1" dirty="0">
                <a:solidFill>
                  <a:srgbClr val="7030A0"/>
                </a:solidFill>
              </a:rPr>
              <a:t>&lt;= </a:t>
            </a:r>
            <a:r>
              <a:rPr lang="en-US" sz="2100" b="1" dirty="0" smtClean="0">
                <a:solidFill>
                  <a:srgbClr val="7030A0"/>
                </a:solidFill>
              </a:rPr>
              <a:t>n;</a:t>
            </a:r>
            <a:r>
              <a:rPr lang="en-US" sz="2100" b="1" dirty="0">
                <a:solidFill>
                  <a:srgbClr val="7030A0"/>
                </a:solidFill>
              </a:rPr>
              <a:t> </a:t>
            </a:r>
            <a:r>
              <a:rPr lang="en-US" sz="2100" b="1" dirty="0" err="1">
                <a:solidFill>
                  <a:srgbClr val="7030A0"/>
                </a:solidFill>
              </a:rPr>
              <a:t>i</a:t>
            </a:r>
            <a:r>
              <a:rPr lang="en-US" sz="2100" b="1" dirty="0" smtClean="0">
                <a:solidFill>
                  <a:srgbClr val="7030A0"/>
                </a:solidFill>
              </a:rPr>
              <a:t>++)</a:t>
            </a:r>
          </a:p>
          <a:p>
            <a:pPr marL="0" indent="0">
              <a:buNone/>
            </a:pPr>
            <a:r>
              <a:rPr lang="en-US" sz="2100" b="1" dirty="0">
                <a:solidFill>
                  <a:srgbClr val="7030A0"/>
                </a:solidFill>
              </a:rPr>
              <a:t> </a:t>
            </a:r>
            <a:r>
              <a:rPr lang="en-US" sz="2100" b="1" dirty="0" smtClean="0">
                <a:solidFill>
                  <a:srgbClr val="7030A0"/>
                </a:solidFill>
              </a:rPr>
              <a:t>    {</a:t>
            </a:r>
            <a:r>
              <a:rPr lang="en-US" sz="2100" b="1" dirty="0">
                <a:solidFill>
                  <a:srgbClr val="7030A0"/>
                </a:solidFill>
              </a:rPr>
              <a:t/>
            </a:r>
            <a:br>
              <a:rPr lang="en-US" sz="2100" b="1" dirty="0">
                <a:solidFill>
                  <a:srgbClr val="7030A0"/>
                </a:solidFill>
              </a:rPr>
            </a:br>
            <a:r>
              <a:rPr lang="en-US" sz="2100" b="1" dirty="0">
                <a:solidFill>
                  <a:srgbClr val="7030A0"/>
                </a:solidFill>
              </a:rPr>
              <a:t>     </a:t>
            </a:r>
            <a:r>
              <a:rPr lang="en-US" sz="2100" b="1" dirty="0" smtClean="0">
                <a:solidFill>
                  <a:srgbClr val="7030A0"/>
                </a:solidFill>
              </a:rPr>
              <a:t>     sum = </a:t>
            </a:r>
            <a:r>
              <a:rPr lang="en-US" sz="2100" b="1" dirty="0">
                <a:solidFill>
                  <a:srgbClr val="7030A0"/>
                </a:solidFill>
              </a:rPr>
              <a:t>fibo1 + fibo2; </a:t>
            </a:r>
            <a:endParaRPr lang="en-US" sz="21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rgbClr val="7030A0"/>
                </a:solidFill>
              </a:rPr>
              <a:t>     </a:t>
            </a:r>
            <a:r>
              <a:rPr lang="en-US" sz="2100" b="1" dirty="0" smtClean="0">
                <a:solidFill>
                  <a:srgbClr val="7030A0"/>
                </a:solidFill>
              </a:rPr>
              <a:t>     fibo1 </a:t>
            </a:r>
            <a:r>
              <a:rPr lang="en-US" sz="2100" b="1" dirty="0">
                <a:solidFill>
                  <a:srgbClr val="7030A0"/>
                </a:solidFill>
              </a:rPr>
              <a:t>= fibo2;</a:t>
            </a:r>
            <a:br>
              <a:rPr lang="en-US" sz="2100" b="1" dirty="0">
                <a:solidFill>
                  <a:srgbClr val="7030A0"/>
                </a:solidFill>
              </a:rPr>
            </a:br>
            <a:r>
              <a:rPr lang="en-US" sz="2100" b="1" dirty="0">
                <a:solidFill>
                  <a:srgbClr val="7030A0"/>
                </a:solidFill>
              </a:rPr>
              <a:t>     </a:t>
            </a:r>
            <a:r>
              <a:rPr lang="en-US" sz="2100" b="1" dirty="0" smtClean="0">
                <a:solidFill>
                  <a:srgbClr val="7030A0"/>
                </a:solidFill>
              </a:rPr>
              <a:t>     fibo2 </a:t>
            </a:r>
            <a:r>
              <a:rPr lang="en-US" sz="2100" b="1" dirty="0">
                <a:solidFill>
                  <a:srgbClr val="7030A0"/>
                </a:solidFill>
              </a:rPr>
              <a:t>= </a:t>
            </a:r>
            <a:r>
              <a:rPr lang="en-US" sz="2100" b="1" dirty="0" smtClean="0">
                <a:solidFill>
                  <a:srgbClr val="7030A0"/>
                </a:solidFill>
              </a:rPr>
              <a:t>sum;</a:t>
            </a:r>
            <a:r>
              <a:rPr lang="en-US" sz="2100" b="1" dirty="0">
                <a:solidFill>
                  <a:srgbClr val="7030A0"/>
                </a:solidFill>
              </a:rPr>
              <a:t/>
            </a:r>
            <a:br>
              <a:rPr lang="en-US" sz="2100" b="1" dirty="0">
                <a:solidFill>
                  <a:srgbClr val="7030A0"/>
                </a:solidFill>
              </a:rPr>
            </a:br>
            <a:r>
              <a:rPr lang="en-US" sz="2100" b="1" dirty="0">
                <a:solidFill>
                  <a:srgbClr val="7030A0"/>
                </a:solidFill>
              </a:rPr>
              <a:t>     </a:t>
            </a:r>
            <a:r>
              <a:rPr lang="en-US" sz="2100" b="1" dirty="0" smtClean="0">
                <a:solidFill>
                  <a:srgbClr val="7030A0"/>
                </a:solidFill>
              </a:rPr>
              <a:t>}</a:t>
            </a:r>
            <a:r>
              <a:rPr lang="en-US" sz="2100" b="1" dirty="0">
                <a:solidFill>
                  <a:srgbClr val="7030A0"/>
                </a:solidFill>
              </a:rPr>
              <a:t/>
            </a:r>
            <a:br>
              <a:rPr lang="en-US" sz="2100" b="1" dirty="0">
                <a:solidFill>
                  <a:srgbClr val="7030A0"/>
                </a:solidFill>
              </a:rPr>
            </a:br>
            <a:r>
              <a:rPr lang="en-US" sz="2100" b="1" dirty="0">
                <a:solidFill>
                  <a:srgbClr val="7030A0"/>
                </a:solidFill>
              </a:rPr>
              <a:t>     </a:t>
            </a:r>
            <a:r>
              <a:rPr lang="en-US" sz="2100" b="1" dirty="0" smtClean="0">
                <a:solidFill>
                  <a:srgbClr val="7030A0"/>
                </a:solidFill>
              </a:rPr>
              <a:t>return sum;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rgbClr val="7030A0"/>
                </a:solidFill>
              </a:rPr>
              <a:t>}</a:t>
            </a:r>
            <a:r>
              <a:rPr lang="en-US" sz="2100" b="1" dirty="0">
                <a:solidFill>
                  <a:srgbClr val="7030A0"/>
                </a:solidFill>
              </a:rPr>
              <a:t> </a:t>
            </a:r>
            <a:r>
              <a:rPr lang="en-US" sz="2100" b="1" dirty="0"/>
              <a:t>  </a:t>
            </a:r>
            <a:r>
              <a:rPr lang="en-US" sz="2400" b="1" dirty="0" smtClean="0">
                <a:solidFill>
                  <a:srgbClr val="7030A0"/>
                </a:solidFill>
              </a:rPr>
              <a:t>		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b="1" dirty="0" smtClean="0">
                <a:solidFill>
                  <a:srgbClr val="7030A0"/>
                </a:solidFill>
              </a:rPr>
              <a:t>	           			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3429000" cy="198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2590800"/>
            <a:ext cx="3429000" cy="3429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685800"/>
            <a:ext cx="4191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 </a:t>
            </a:r>
            <a:r>
              <a:rPr lang="en-US" dirty="0" smtClean="0"/>
              <a:t>16,000,000,000 </a:t>
            </a:r>
            <a:r>
              <a:rPr lang="en-US" dirty="0"/>
              <a:t>years to complete a three-line method for the value 100. 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method </a:t>
            </a:r>
            <a:r>
              <a:rPr lang="en-US" dirty="0" smtClean="0"/>
              <a:t>will </a:t>
            </a:r>
            <a:r>
              <a:rPr lang="en-US" dirty="0"/>
              <a:t>find </a:t>
            </a:r>
            <a:r>
              <a:rPr lang="en-US" dirty="0" smtClean="0"/>
              <a:t>the 100</a:t>
            </a:r>
            <a:r>
              <a:rPr lang="en-US" baseline="30000" dirty="0" smtClean="0"/>
              <a:t>th</a:t>
            </a:r>
            <a:r>
              <a:rPr lang="en-US" dirty="0" smtClean="0"/>
              <a:t> Fibonacci number in </a:t>
            </a:r>
            <a:r>
              <a:rPr lang="en-US" dirty="0"/>
              <a:t>under a second: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886200" y="1295400"/>
            <a:ext cx="1752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3886200" y="3733800"/>
            <a:ext cx="2209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20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702</Words>
  <Application>Microsoft Office PowerPoint</Application>
  <PresentationFormat>On-screen Show (4:3)</PresentationFormat>
  <Paragraphs>420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R Re Rec Recu Recur Recurs Recursi Recursio Recursion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Power Function</vt:lpstr>
      <vt:lpstr>Recursive thinking</vt:lpstr>
      <vt:lpstr>Dangerous Recursion</vt:lpstr>
      <vt:lpstr>  </vt:lpstr>
      <vt:lpstr>  </vt:lpstr>
      <vt:lpstr>  </vt:lpstr>
      <vt:lpstr>  </vt:lpstr>
      <vt:lpstr>  </vt:lpstr>
      <vt:lpstr>  </vt:lpstr>
      <vt:lpstr>  </vt:lpstr>
      <vt:lpstr>  </vt:lpstr>
      <vt:lpstr>PowerPoint Presentation</vt:lpstr>
      <vt:lpstr>PowerPoint Presentation</vt:lpstr>
      <vt:lpstr>PowerPoint Presentation</vt:lpstr>
      <vt:lpstr>PowerPoint Presentation</vt:lpstr>
      <vt:lpstr>  </vt:lpstr>
    </vt:vector>
  </TitlesOfParts>
  <Company>Fairfax County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 Re Rec Recu Recurs Recursi Recursio Recursion</dc:title>
  <dc:creator>Administrator</dc:creator>
  <cp:lastModifiedBy>Administrator</cp:lastModifiedBy>
  <cp:revision>10</cp:revision>
  <dcterms:created xsi:type="dcterms:W3CDTF">2014-10-06T18:21:25Z</dcterms:created>
  <dcterms:modified xsi:type="dcterms:W3CDTF">2015-02-13T12:07:47Z</dcterms:modified>
</cp:coreProperties>
</file>