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7" r:id="rId30"/>
    <p:sldId id="284" r:id="rId31"/>
    <p:sldId id="285" r:id="rId32"/>
    <p:sldId id="286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Recur.java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Step tracing a method that does not yet exist to see how to write the method.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258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countUp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countUp</a:t>
            </a:r>
            <a:r>
              <a:rPr lang="en-US" dirty="0" smtClean="0"/>
              <a:t>(4) should output 1234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 smtClean="0">
                <a:solidFill>
                  <a:srgbClr val="C00000"/>
                </a:solidFill>
              </a:rPr>
              <a:t>what is the easiest value that can be sent?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630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countUp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countUp</a:t>
            </a:r>
            <a:r>
              <a:rPr lang="en-US" dirty="0" smtClean="0"/>
              <a:t>(4) should output 1234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what is the easiest value that can be sent?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 err="1" smtClean="0">
                <a:solidFill>
                  <a:srgbClr val="C00000"/>
                </a:solidFill>
              </a:rPr>
              <a:t>countUp</a:t>
            </a:r>
            <a:r>
              <a:rPr lang="en-US" b="1" dirty="0" smtClean="0">
                <a:solidFill>
                  <a:srgbClr val="C00000"/>
                </a:solidFill>
              </a:rPr>
              <a:t>(1) should output 1 (term. </a:t>
            </a:r>
            <a:r>
              <a:rPr lang="en-US" b="1" dirty="0">
                <a:solidFill>
                  <a:srgbClr val="C00000"/>
                </a:solidFill>
              </a:rPr>
              <a:t>c</a:t>
            </a:r>
            <a:r>
              <a:rPr lang="en-US" b="1" dirty="0" smtClean="0">
                <a:solidFill>
                  <a:srgbClr val="C00000"/>
                </a:solidFill>
              </a:rPr>
              <a:t>ase)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b="1" dirty="0" smtClean="0">
                <a:solidFill>
                  <a:srgbClr val="C00000"/>
                </a:solidFill>
              </a:rPr>
              <a:t>what is one-step-easier than </a:t>
            </a:r>
            <a:r>
              <a:rPr lang="en-US" b="1" dirty="0" err="1" smtClean="0">
                <a:solidFill>
                  <a:srgbClr val="C00000"/>
                </a:solidFill>
              </a:rPr>
              <a:t>countUp</a:t>
            </a:r>
            <a:r>
              <a:rPr lang="en-US" b="1" dirty="0" smtClean="0">
                <a:solidFill>
                  <a:srgbClr val="C00000"/>
                </a:solidFill>
              </a:rPr>
              <a:t>(4)?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137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countUp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countUp</a:t>
            </a:r>
            <a:r>
              <a:rPr lang="en-US" dirty="0" smtClean="0"/>
              <a:t>(4) should output 1234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what is the easiest value that can be sent?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 smtClean="0"/>
              <a:t>countUp</a:t>
            </a:r>
            <a:r>
              <a:rPr lang="en-US" dirty="0" smtClean="0"/>
              <a:t>(1) should output 1 (term. </a:t>
            </a:r>
            <a:r>
              <a:rPr lang="en-US" dirty="0"/>
              <a:t>c</a:t>
            </a:r>
            <a:r>
              <a:rPr lang="en-US" dirty="0" smtClean="0"/>
              <a:t>ase)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what is one-step-easier than </a:t>
            </a:r>
            <a:r>
              <a:rPr lang="en-US" dirty="0" err="1" smtClean="0"/>
              <a:t>countUp</a:t>
            </a:r>
            <a:r>
              <a:rPr lang="en-US" dirty="0" smtClean="0"/>
              <a:t>(4)?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	</a:t>
            </a:r>
            <a:r>
              <a:rPr lang="en-US" b="1" dirty="0" err="1" smtClean="0">
                <a:solidFill>
                  <a:srgbClr val="C00000"/>
                </a:solidFill>
              </a:rPr>
              <a:t>countUp</a:t>
            </a:r>
            <a:r>
              <a:rPr lang="en-US" b="1" dirty="0" smtClean="0">
                <a:solidFill>
                  <a:srgbClr val="C00000"/>
                </a:solidFill>
              </a:rPr>
              <a:t>(3)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24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countUp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countUp</a:t>
            </a:r>
            <a:r>
              <a:rPr lang="en-US" dirty="0" smtClean="0"/>
              <a:t>(4)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err="1" smtClean="0"/>
              <a:t>countUp</a:t>
            </a:r>
            <a:r>
              <a:rPr lang="en-US" sz="2800" dirty="0" smtClean="0"/>
              <a:t>(3)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SOP(4) </a:t>
            </a:r>
            <a:r>
              <a:rPr lang="en-US" sz="2800" dirty="0"/>
              <a:t>	</a:t>
            </a:r>
            <a:endParaRPr lang="en-US" sz="2800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305800" cy="381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66800" y="2286000"/>
            <a:ext cx="7391400" cy="251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77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countUp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countUp</a:t>
            </a:r>
            <a:r>
              <a:rPr lang="en-US" dirty="0" smtClean="0"/>
              <a:t>(4)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err="1" smtClean="0"/>
              <a:t>countUp</a:t>
            </a:r>
            <a:r>
              <a:rPr lang="en-US" sz="2800" dirty="0" smtClean="0"/>
              <a:t>(3)</a:t>
            </a:r>
          </a:p>
          <a:p>
            <a:pPr marL="0" indent="0">
              <a:buNone/>
            </a:pPr>
            <a:r>
              <a:rPr lang="en-US" sz="2800" dirty="0" smtClean="0"/>
              <a:t>	    </a:t>
            </a:r>
            <a:r>
              <a:rPr lang="en-US" sz="2400" dirty="0" err="1" smtClean="0"/>
              <a:t>countUp</a:t>
            </a:r>
            <a:r>
              <a:rPr lang="en-US" sz="2400" dirty="0" smtClean="0"/>
              <a:t>(2)</a:t>
            </a: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	</a:t>
            </a:r>
          </a:p>
          <a:p>
            <a:pPr marL="0" indent="0">
              <a:buNone/>
            </a:pPr>
            <a:r>
              <a:rPr lang="en-US" sz="2400" dirty="0" smtClean="0"/>
              <a:t>	     SOP(3)</a:t>
            </a:r>
          </a:p>
          <a:p>
            <a:pPr marL="0" indent="0">
              <a:buNone/>
            </a:pPr>
            <a:r>
              <a:rPr lang="en-US" sz="2800" dirty="0" smtClean="0"/>
              <a:t>	SOP(4) </a:t>
            </a:r>
            <a:r>
              <a:rPr lang="en-US" sz="2800" dirty="0"/>
              <a:t>	</a:t>
            </a:r>
            <a:endParaRPr lang="en-US" sz="2800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305800" cy="381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66800" y="2133600"/>
            <a:ext cx="7391400" cy="266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447800" y="2667000"/>
            <a:ext cx="6781800" cy="16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623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countUp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countUp</a:t>
            </a:r>
            <a:r>
              <a:rPr lang="en-US" dirty="0" smtClean="0"/>
              <a:t>(4)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err="1" smtClean="0"/>
              <a:t>countUp</a:t>
            </a:r>
            <a:r>
              <a:rPr lang="en-US" sz="2800" dirty="0" smtClean="0"/>
              <a:t>(3)</a:t>
            </a:r>
          </a:p>
          <a:p>
            <a:pPr marL="0" indent="0">
              <a:buNone/>
            </a:pPr>
            <a:r>
              <a:rPr lang="en-US" sz="2800" dirty="0" smtClean="0"/>
              <a:t>	    </a:t>
            </a:r>
            <a:r>
              <a:rPr lang="en-US" sz="2400" dirty="0" err="1" smtClean="0"/>
              <a:t>countUp</a:t>
            </a:r>
            <a:r>
              <a:rPr lang="en-US" sz="2400" dirty="0" smtClean="0"/>
              <a:t>(2)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		</a:t>
            </a:r>
            <a:r>
              <a:rPr lang="en-US" sz="2000" b="1" dirty="0" err="1" smtClean="0"/>
              <a:t>countUp</a:t>
            </a:r>
            <a:r>
              <a:rPr lang="en-US" sz="2000" b="1" dirty="0" smtClean="0"/>
              <a:t>(1)</a:t>
            </a: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 smtClean="0"/>
              <a:t>		</a:t>
            </a:r>
            <a:r>
              <a:rPr lang="en-US" sz="2000" b="1" dirty="0" smtClean="0"/>
              <a:t>SOP(2)</a:t>
            </a:r>
          </a:p>
          <a:p>
            <a:pPr marL="0" indent="0">
              <a:buNone/>
            </a:pPr>
            <a:r>
              <a:rPr lang="en-US" sz="2400" dirty="0" smtClean="0"/>
              <a:t>	     SOP(3)</a:t>
            </a:r>
          </a:p>
          <a:p>
            <a:pPr marL="0" indent="0">
              <a:buNone/>
            </a:pPr>
            <a:r>
              <a:rPr lang="en-US" sz="2800" dirty="0" smtClean="0"/>
              <a:t>	SOP(4) </a:t>
            </a:r>
            <a:r>
              <a:rPr lang="en-US" sz="2800" dirty="0"/>
              <a:t>	</a:t>
            </a:r>
            <a:endParaRPr lang="en-US" sz="2800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305800" cy="381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66800" y="2133600"/>
            <a:ext cx="7391400" cy="266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447800" y="2667000"/>
            <a:ext cx="6781800" cy="167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86000" y="3124200"/>
            <a:ext cx="51054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284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countUp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countUp</a:t>
            </a:r>
            <a:r>
              <a:rPr lang="en-US" dirty="0" smtClean="0"/>
              <a:t>(4)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err="1" smtClean="0"/>
              <a:t>countUp</a:t>
            </a:r>
            <a:r>
              <a:rPr lang="en-US" sz="2800" dirty="0" smtClean="0"/>
              <a:t>(3)</a:t>
            </a:r>
          </a:p>
          <a:p>
            <a:pPr marL="0" indent="0">
              <a:buNone/>
            </a:pPr>
            <a:r>
              <a:rPr lang="en-US" sz="2800" dirty="0" smtClean="0"/>
              <a:t>	    </a:t>
            </a:r>
            <a:r>
              <a:rPr lang="en-US" sz="2400" dirty="0" err="1" smtClean="0"/>
              <a:t>countUp</a:t>
            </a:r>
            <a:r>
              <a:rPr lang="en-US" sz="2400" dirty="0" smtClean="0"/>
              <a:t>(2)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		</a:t>
            </a:r>
            <a:r>
              <a:rPr lang="en-US" sz="2000" b="1" dirty="0" err="1" smtClean="0"/>
              <a:t>countUp</a:t>
            </a:r>
            <a:r>
              <a:rPr lang="en-US" sz="2000" b="1" dirty="0" smtClean="0"/>
              <a:t>(1)</a:t>
            </a: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		    </a:t>
            </a:r>
            <a:r>
              <a:rPr lang="en-US" sz="2000" dirty="0" smtClean="0"/>
              <a:t>SOP(1)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 smtClean="0"/>
              <a:t>		</a:t>
            </a:r>
            <a:r>
              <a:rPr lang="en-US" sz="2000" b="1" dirty="0" smtClean="0"/>
              <a:t>SOP(2)</a:t>
            </a:r>
          </a:p>
          <a:p>
            <a:pPr marL="0" indent="0">
              <a:buNone/>
            </a:pPr>
            <a:r>
              <a:rPr lang="en-US" sz="2400" dirty="0" smtClean="0"/>
              <a:t>	     SOP(3)</a:t>
            </a:r>
          </a:p>
          <a:p>
            <a:pPr marL="0" indent="0">
              <a:buNone/>
            </a:pPr>
            <a:r>
              <a:rPr lang="en-US" sz="2800" dirty="0" smtClean="0"/>
              <a:t>	SOP(4) </a:t>
            </a:r>
            <a:r>
              <a:rPr lang="en-US" sz="2800" dirty="0"/>
              <a:t>	</a:t>
            </a:r>
            <a:endParaRPr lang="en-US" sz="2800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305800" cy="381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66800" y="2133600"/>
            <a:ext cx="7391400" cy="266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447800" y="2667000"/>
            <a:ext cx="6781800" cy="167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86000" y="3124200"/>
            <a:ext cx="51054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405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countUp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countUp</a:t>
            </a:r>
            <a:r>
              <a:rPr lang="en-US" dirty="0" smtClean="0"/>
              <a:t>(4)			</a:t>
            </a:r>
            <a:r>
              <a:rPr lang="en-US" b="1" dirty="0" smtClean="0">
                <a:solidFill>
                  <a:srgbClr val="00B050"/>
                </a:solidFill>
              </a:rPr>
              <a:t>1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err="1" smtClean="0"/>
              <a:t>countUp</a:t>
            </a:r>
            <a:r>
              <a:rPr lang="en-US" sz="2800" dirty="0" smtClean="0"/>
              <a:t>(3)</a:t>
            </a:r>
          </a:p>
          <a:p>
            <a:pPr marL="0" indent="0">
              <a:buNone/>
            </a:pPr>
            <a:r>
              <a:rPr lang="en-US" sz="2800" dirty="0" smtClean="0"/>
              <a:t>	    </a:t>
            </a:r>
            <a:r>
              <a:rPr lang="en-US" sz="2400" dirty="0" err="1" smtClean="0"/>
              <a:t>countUp</a:t>
            </a:r>
            <a:r>
              <a:rPr lang="en-US" sz="2400" dirty="0" smtClean="0"/>
              <a:t>(2)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		</a:t>
            </a:r>
            <a:r>
              <a:rPr lang="en-US" sz="2000" b="1" dirty="0" err="1" smtClean="0"/>
              <a:t>countUp</a:t>
            </a:r>
            <a:r>
              <a:rPr lang="en-US" sz="2000" b="1" dirty="0" smtClean="0"/>
              <a:t>(1)</a:t>
            </a: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		</a:t>
            </a:r>
            <a:r>
              <a:rPr lang="en-US" sz="2400" b="1" dirty="0" smtClean="0">
                <a:solidFill>
                  <a:srgbClr val="00B050"/>
                </a:solidFill>
              </a:rPr>
              <a:t>    </a:t>
            </a:r>
            <a:r>
              <a:rPr lang="en-US" sz="2000" b="1" dirty="0" smtClean="0">
                <a:solidFill>
                  <a:srgbClr val="00B050"/>
                </a:solidFill>
              </a:rPr>
              <a:t>SOP(1)</a:t>
            </a:r>
            <a:endParaRPr lang="en-US" sz="24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2400" b="1" dirty="0" smtClean="0"/>
              <a:t>		</a:t>
            </a:r>
            <a:r>
              <a:rPr lang="en-US" sz="2000" b="1" dirty="0" smtClean="0"/>
              <a:t>SOP(2)</a:t>
            </a:r>
          </a:p>
          <a:p>
            <a:pPr marL="0" indent="0">
              <a:buNone/>
            </a:pPr>
            <a:r>
              <a:rPr lang="en-US" sz="2400" dirty="0" smtClean="0"/>
              <a:t>	     SOP(3)</a:t>
            </a:r>
          </a:p>
          <a:p>
            <a:pPr marL="0" indent="0">
              <a:buNone/>
            </a:pPr>
            <a:r>
              <a:rPr lang="en-US" sz="2800" dirty="0" smtClean="0"/>
              <a:t>	SOP(4) </a:t>
            </a:r>
            <a:r>
              <a:rPr lang="en-US" sz="2800" dirty="0"/>
              <a:t>	</a:t>
            </a:r>
            <a:endParaRPr lang="en-US" sz="2800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305800" cy="381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66800" y="2133600"/>
            <a:ext cx="7391400" cy="266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447800" y="2667000"/>
            <a:ext cx="6781800" cy="167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86000" y="3124200"/>
            <a:ext cx="51054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644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countUp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countUp</a:t>
            </a:r>
            <a:r>
              <a:rPr lang="en-US" dirty="0" smtClean="0"/>
              <a:t>(4)			</a:t>
            </a:r>
            <a:r>
              <a:rPr lang="en-US" b="1" dirty="0" smtClean="0">
                <a:solidFill>
                  <a:srgbClr val="00B050"/>
                </a:solidFill>
              </a:rPr>
              <a:t>1 2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err="1" smtClean="0"/>
              <a:t>countUp</a:t>
            </a:r>
            <a:r>
              <a:rPr lang="en-US" sz="2800" dirty="0" smtClean="0"/>
              <a:t>(3)</a:t>
            </a:r>
          </a:p>
          <a:p>
            <a:pPr marL="0" indent="0">
              <a:buNone/>
            </a:pPr>
            <a:r>
              <a:rPr lang="en-US" sz="2800" dirty="0" smtClean="0"/>
              <a:t>	    </a:t>
            </a:r>
            <a:r>
              <a:rPr lang="en-US" sz="2400" dirty="0" err="1" smtClean="0"/>
              <a:t>countUp</a:t>
            </a:r>
            <a:r>
              <a:rPr lang="en-US" sz="2400" dirty="0" smtClean="0"/>
              <a:t>(2)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		</a:t>
            </a:r>
            <a:r>
              <a:rPr lang="en-US" sz="2000" b="1" dirty="0" smtClean="0"/>
              <a:t> </a:t>
            </a: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		</a:t>
            </a:r>
            <a:r>
              <a:rPr lang="en-US" sz="2400" b="1" dirty="0" smtClean="0">
                <a:solidFill>
                  <a:srgbClr val="00B050"/>
                </a:solidFill>
              </a:rPr>
              <a:t>    </a:t>
            </a:r>
            <a:r>
              <a:rPr lang="en-US" sz="2000" b="1" dirty="0" smtClean="0">
                <a:solidFill>
                  <a:srgbClr val="00B050"/>
                </a:solidFill>
              </a:rPr>
              <a:t> </a:t>
            </a:r>
            <a:endParaRPr lang="en-US" sz="2400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2400" b="1" dirty="0" smtClean="0"/>
              <a:t>		</a:t>
            </a:r>
            <a:r>
              <a:rPr lang="en-US" sz="2000" b="1" dirty="0" smtClean="0">
                <a:solidFill>
                  <a:srgbClr val="00B050"/>
                </a:solidFill>
              </a:rPr>
              <a:t>SOP(2)</a:t>
            </a:r>
          </a:p>
          <a:p>
            <a:pPr marL="0" indent="0">
              <a:buNone/>
            </a:pPr>
            <a:r>
              <a:rPr lang="en-US" sz="2400" dirty="0" smtClean="0"/>
              <a:t>	     SOP(3)</a:t>
            </a:r>
          </a:p>
          <a:p>
            <a:pPr marL="0" indent="0">
              <a:buNone/>
            </a:pPr>
            <a:r>
              <a:rPr lang="en-US" sz="2800" dirty="0" smtClean="0"/>
              <a:t>	SOP(4) </a:t>
            </a:r>
            <a:r>
              <a:rPr lang="en-US" sz="2800" dirty="0"/>
              <a:t>	</a:t>
            </a:r>
            <a:endParaRPr lang="en-US" sz="2800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305800" cy="381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66800" y="2133600"/>
            <a:ext cx="7391400" cy="266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447800" y="2667000"/>
            <a:ext cx="6781800" cy="167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747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countUp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countUp</a:t>
            </a:r>
            <a:r>
              <a:rPr lang="en-US" dirty="0" smtClean="0"/>
              <a:t>(4)			</a:t>
            </a:r>
            <a:r>
              <a:rPr lang="en-US" b="1" dirty="0" smtClean="0">
                <a:solidFill>
                  <a:srgbClr val="00B050"/>
                </a:solidFill>
              </a:rPr>
              <a:t>1 2 3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err="1" smtClean="0"/>
              <a:t>countUp</a:t>
            </a:r>
            <a:r>
              <a:rPr lang="en-US" sz="2800" dirty="0" smtClean="0"/>
              <a:t>(3)</a:t>
            </a:r>
          </a:p>
          <a:p>
            <a:pPr marL="0" indent="0">
              <a:buNone/>
            </a:pPr>
            <a:r>
              <a:rPr lang="en-US" sz="2800" dirty="0" smtClean="0"/>
              <a:t>	 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		</a:t>
            </a:r>
            <a:r>
              <a:rPr lang="en-US" sz="2000" b="1" dirty="0" smtClean="0"/>
              <a:t> </a:t>
            </a: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		</a:t>
            </a:r>
            <a:r>
              <a:rPr lang="en-US" sz="2400" b="1" dirty="0" smtClean="0">
                <a:solidFill>
                  <a:srgbClr val="00B050"/>
                </a:solidFill>
              </a:rPr>
              <a:t>    </a:t>
            </a:r>
            <a:r>
              <a:rPr lang="en-US" sz="2000" b="1" dirty="0" smtClean="0">
                <a:solidFill>
                  <a:srgbClr val="00B050"/>
                </a:solidFill>
              </a:rPr>
              <a:t> </a:t>
            </a:r>
            <a:endParaRPr lang="en-US" sz="2400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2400" b="1" dirty="0" smtClean="0"/>
              <a:t>		</a:t>
            </a:r>
            <a:r>
              <a:rPr lang="en-US" sz="2000" b="1" dirty="0" smtClean="0">
                <a:solidFill>
                  <a:srgbClr val="00B05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400" dirty="0" smtClean="0"/>
              <a:t>	</a:t>
            </a:r>
            <a:r>
              <a:rPr lang="en-US" sz="2400" b="1" dirty="0" smtClean="0">
                <a:solidFill>
                  <a:srgbClr val="00B050"/>
                </a:solidFill>
              </a:rPr>
              <a:t>     SOP(3)</a:t>
            </a:r>
          </a:p>
          <a:p>
            <a:pPr marL="0" indent="0">
              <a:buNone/>
            </a:pPr>
            <a:r>
              <a:rPr lang="en-US" sz="2800" dirty="0" smtClean="0"/>
              <a:t>	SOP(4) </a:t>
            </a:r>
            <a:r>
              <a:rPr lang="en-US" sz="2800" dirty="0"/>
              <a:t>	</a:t>
            </a:r>
            <a:endParaRPr lang="en-US" sz="2800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305800" cy="381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66800" y="2133600"/>
            <a:ext cx="7391400" cy="266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410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countUp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countUp</a:t>
            </a:r>
            <a:r>
              <a:rPr lang="en-US" dirty="0" smtClean="0"/>
              <a:t>(4)			</a:t>
            </a:r>
            <a:r>
              <a:rPr lang="en-US" b="1" dirty="0" smtClean="0">
                <a:solidFill>
                  <a:srgbClr val="00B050"/>
                </a:solidFill>
              </a:rPr>
              <a:t>1 2 3 4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smtClean="0"/>
              <a:t> </a:t>
            </a:r>
          </a:p>
          <a:p>
            <a:pPr marL="0" indent="0">
              <a:buNone/>
            </a:pPr>
            <a:r>
              <a:rPr lang="en-US" sz="2800" dirty="0" smtClean="0"/>
              <a:t>	 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		</a:t>
            </a:r>
            <a:r>
              <a:rPr lang="en-US" sz="2000" b="1" dirty="0" smtClean="0"/>
              <a:t> </a:t>
            </a: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		</a:t>
            </a:r>
            <a:r>
              <a:rPr lang="en-US" sz="2400" b="1" dirty="0" smtClean="0">
                <a:solidFill>
                  <a:srgbClr val="00B050"/>
                </a:solidFill>
              </a:rPr>
              <a:t>    </a:t>
            </a:r>
            <a:r>
              <a:rPr lang="en-US" sz="2000" b="1" dirty="0" smtClean="0">
                <a:solidFill>
                  <a:srgbClr val="00B050"/>
                </a:solidFill>
              </a:rPr>
              <a:t> </a:t>
            </a:r>
            <a:endParaRPr lang="en-US" sz="2400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2400" b="1" dirty="0" smtClean="0"/>
              <a:t>		</a:t>
            </a:r>
            <a:r>
              <a:rPr lang="en-US" sz="2000" b="1" dirty="0" smtClean="0">
                <a:solidFill>
                  <a:srgbClr val="00B05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400" dirty="0" smtClean="0"/>
              <a:t>	</a:t>
            </a:r>
            <a:r>
              <a:rPr lang="en-US" sz="2400" b="1" dirty="0" smtClean="0">
                <a:solidFill>
                  <a:srgbClr val="00B050"/>
                </a:solidFill>
              </a:rPr>
              <a:t>      </a:t>
            </a:r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800" b="1" dirty="0" smtClean="0">
                <a:solidFill>
                  <a:srgbClr val="00B050"/>
                </a:solidFill>
              </a:rPr>
              <a:t>SOP(4) </a:t>
            </a:r>
            <a:r>
              <a:rPr lang="en-US" sz="2800" dirty="0"/>
              <a:t>	</a:t>
            </a:r>
            <a:endParaRPr lang="en-US" sz="2800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305800" cy="381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367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twos(24) should return 3 (3 factors of 2 in 24)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 smtClean="0">
                <a:solidFill>
                  <a:srgbClr val="C00000"/>
                </a:solidFill>
              </a:rPr>
              <a:t>what is the easiest value that can be sent?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700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twos(24) should return 3 (3 factors of 2 in 24)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what is the easiest value that can be sent?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 smtClean="0">
                <a:solidFill>
                  <a:srgbClr val="C00000"/>
                </a:solidFill>
              </a:rPr>
              <a:t>twos(odd number) should return 0</a:t>
            </a:r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	what is one-step-easier than twos(24)?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444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twos(24) should return 3 (3 factors of 2 in 24)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what is the easiest value that can be sent?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twos(odd number) should return 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what is one-step-easier than twos(24)?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	</a:t>
            </a:r>
            <a:r>
              <a:rPr lang="en-US" b="1" dirty="0" smtClean="0">
                <a:solidFill>
                  <a:srgbClr val="C00000"/>
                </a:solidFill>
              </a:rPr>
              <a:t>twos(12)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	</a:t>
            </a:r>
            <a:r>
              <a:rPr lang="en-US" b="1" dirty="0" smtClean="0">
                <a:solidFill>
                  <a:srgbClr val="C00000"/>
                </a:solidFill>
              </a:rPr>
              <a:t>how can you balance the equation?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	</a:t>
            </a:r>
            <a:r>
              <a:rPr lang="en-US" b="1" dirty="0" smtClean="0">
                <a:solidFill>
                  <a:srgbClr val="C00000"/>
                </a:solidFill>
              </a:rPr>
              <a:t>	twos(24) =          twos(12)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91000" y="5715000"/>
            <a:ext cx="838200" cy="685800"/>
          </a:xfrm>
          <a:prstGeom prst="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394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twos(24) = 1 + twos(12)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2952206" y="1600200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952206" y="1600200"/>
            <a:ext cx="565839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610600" y="1600200"/>
            <a:ext cx="0" cy="4572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447800" y="6172200"/>
            <a:ext cx="7162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447800" y="2514600"/>
            <a:ext cx="0" cy="36576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447800" y="2514600"/>
            <a:ext cx="15044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3965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twos(24) = 1 + twos(12)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	  </a:t>
            </a:r>
            <a:r>
              <a:rPr lang="en-US" sz="2800" dirty="0" smtClean="0"/>
              <a:t>twos(12) = 1 + twos(6)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2952206" y="1600200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952206" y="1600200"/>
            <a:ext cx="565839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610600" y="1600200"/>
            <a:ext cx="0" cy="4572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447800" y="6172200"/>
            <a:ext cx="7162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447800" y="2514600"/>
            <a:ext cx="0" cy="36576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447800" y="2514600"/>
            <a:ext cx="15044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733800" y="2667000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733800" y="2667000"/>
            <a:ext cx="44196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153400" y="2667000"/>
            <a:ext cx="0" cy="3124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229394" y="5791200"/>
            <a:ext cx="59240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2229394" y="3581400"/>
            <a:ext cx="0" cy="2209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229394" y="3581400"/>
            <a:ext cx="15044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291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twos(24) = 1 + twos(12)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	  </a:t>
            </a:r>
            <a:r>
              <a:rPr lang="en-US" sz="2800" dirty="0" smtClean="0"/>
              <a:t>twos(12) = 1 + twos(6)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  </a:t>
            </a:r>
            <a:r>
              <a:rPr lang="en-US" sz="2400" dirty="0" smtClean="0"/>
              <a:t>twos(6) = 1 + twos(3)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          		</a:t>
            </a:r>
            <a:r>
              <a:rPr lang="en-US" sz="2400" b="1" dirty="0" smtClean="0"/>
              <a:t>          </a:t>
            </a:r>
            <a:r>
              <a:rPr lang="en-US" sz="2000" b="1" dirty="0" smtClean="0"/>
              <a:t>twos(3) = 0</a:t>
            </a:r>
            <a:endParaRPr lang="en-US" sz="2800" b="1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2952206" y="1600200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952206" y="1600200"/>
            <a:ext cx="565839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610600" y="1600200"/>
            <a:ext cx="0" cy="4572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447800" y="6172200"/>
            <a:ext cx="7162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447800" y="2514600"/>
            <a:ext cx="0" cy="36576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447800" y="2514600"/>
            <a:ext cx="15044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733800" y="2667000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733800" y="2667000"/>
            <a:ext cx="44196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153400" y="2667000"/>
            <a:ext cx="0" cy="3124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229394" y="5791200"/>
            <a:ext cx="59240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2229394" y="3581400"/>
            <a:ext cx="0" cy="2209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229394" y="3581400"/>
            <a:ext cx="15044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191000" y="3612969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191000" y="3612969"/>
            <a:ext cx="3581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772400" y="3612969"/>
            <a:ext cx="0" cy="187343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2686594" y="5486400"/>
            <a:ext cx="50858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2686594" y="4527369"/>
            <a:ext cx="0" cy="95903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686594" y="4527369"/>
            <a:ext cx="15044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88720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twos(24) = 1 + twos(12)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	  </a:t>
            </a:r>
            <a:r>
              <a:rPr lang="en-US" sz="2800" dirty="0" smtClean="0"/>
              <a:t>twos(12) = 1 + twos(6)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  </a:t>
            </a:r>
            <a:r>
              <a:rPr lang="en-US" sz="2400" dirty="0" smtClean="0"/>
              <a:t>twos(6) = 1 + twos(3) = 1 + 0 = 1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          		</a:t>
            </a:r>
            <a:r>
              <a:rPr lang="en-US" sz="2400" b="1" dirty="0" smtClean="0"/>
              <a:t>          </a:t>
            </a:r>
            <a:r>
              <a:rPr lang="en-US" sz="2000" b="1" dirty="0" smtClean="0"/>
              <a:t>twos(3) = 0</a:t>
            </a:r>
            <a:endParaRPr lang="en-US" sz="2800" b="1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2952206" y="1600200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952206" y="1600200"/>
            <a:ext cx="565839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610600" y="1600200"/>
            <a:ext cx="0" cy="4572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447800" y="6172200"/>
            <a:ext cx="7162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447800" y="2514600"/>
            <a:ext cx="0" cy="36576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447800" y="2514600"/>
            <a:ext cx="15044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733800" y="2667000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733800" y="2667000"/>
            <a:ext cx="44196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153400" y="2667000"/>
            <a:ext cx="0" cy="3124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229394" y="5791200"/>
            <a:ext cx="59240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2229394" y="3581400"/>
            <a:ext cx="0" cy="2209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229394" y="3581400"/>
            <a:ext cx="15044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191000" y="3612969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191000" y="3612969"/>
            <a:ext cx="3581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772400" y="3612969"/>
            <a:ext cx="0" cy="187343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2686594" y="5486400"/>
            <a:ext cx="50858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2686594" y="4527369"/>
            <a:ext cx="0" cy="95903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686594" y="4527369"/>
            <a:ext cx="15044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4191000" y="4343400"/>
            <a:ext cx="304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2996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twos(24) = 1 + twos(12)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	  </a:t>
            </a:r>
            <a:r>
              <a:rPr lang="en-US" sz="2800" dirty="0" smtClean="0"/>
              <a:t>twos(12) = 1 + twos(6) = 1 + 1 = 2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  </a:t>
            </a:r>
            <a:r>
              <a:rPr lang="en-US" sz="2400" dirty="0" smtClean="0"/>
              <a:t>twos(6) = 1 + twos(3) = 1 + 0 = 1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          		</a:t>
            </a:r>
            <a:r>
              <a:rPr lang="en-US" sz="2400" b="1" dirty="0" smtClean="0"/>
              <a:t>          </a:t>
            </a:r>
            <a:r>
              <a:rPr lang="en-US" sz="2000" b="1" dirty="0" smtClean="0"/>
              <a:t>twos(3) = 0</a:t>
            </a:r>
            <a:endParaRPr lang="en-US" sz="2800" b="1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2952206" y="1600200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952206" y="1600200"/>
            <a:ext cx="565839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610600" y="1600200"/>
            <a:ext cx="0" cy="4572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447800" y="6172200"/>
            <a:ext cx="7162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447800" y="2514600"/>
            <a:ext cx="0" cy="36576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447800" y="2514600"/>
            <a:ext cx="15044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733800" y="2667000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733800" y="2667000"/>
            <a:ext cx="44196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153400" y="2667000"/>
            <a:ext cx="0" cy="3124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229394" y="5791200"/>
            <a:ext cx="59240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2229394" y="3581400"/>
            <a:ext cx="0" cy="2209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229394" y="3581400"/>
            <a:ext cx="15044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191000" y="3612969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191000" y="3612969"/>
            <a:ext cx="3581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772400" y="3612969"/>
            <a:ext cx="0" cy="187343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2686594" y="5486400"/>
            <a:ext cx="50858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2686594" y="4527369"/>
            <a:ext cx="0" cy="95903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686594" y="4527369"/>
            <a:ext cx="15044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4191000" y="4343400"/>
            <a:ext cx="304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4495800" y="3352800"/>
            <a:ext cx="1828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31669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twos(24) = 1 + twos(12) = 1 + 2 = 3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	  </a:t>
            </a:r>
            <a:r>
              <a:rPr lang="en-US" sz="2800" dirty="0" smtClean="0"/>
              <a:t>twos(12) = 1 + twos(6) = 1 + 1 = 2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  </a:t>
            </a:r>
            <a:r>
              <a:rPr lang="en-US" sz="2400" dirty="0" smtClean="0"/>
              <a:t>twos(6) = 1 + twos(3) = 1 + 0 = 1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          		</a:t>
            </a:r>
            <a:r>
              <a:rPr lang="en-US" sz="2400" b="1" dirty="0" smtClean="0"/>
              <a:t>          </a:t>
            </a:r>
            <a:r>
              <a:rPr lang="en-US" sz="2000" b="1" dirty="0" smtClean="0"/>
              <a:t>twos(3) = 0</a:t>
            </a:r>
            <a:endParaRPr lang="en-US" sz="2800" b="1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2952206" y="1600200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952206" y="1600200"/>
            <a:ext cx="565839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610600" y="1600200"/>
            <a:ext cx="0" cy="4572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447800" y="6172200"/>
            <a:ext cx="7162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447800" y="2514600"/>
            <a:ext cx="0" cy="36576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447800" y="2514600"/>
            <a:ext cx="15044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733800" y="2667000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733800" y="2667000"/>
            <a:ext cx="44196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153400" y="2667000"/>
            <a:ext cx="0" cy="3124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229394" y="5791200"/>
            <a:ext cx="59240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2229394" y="3581400"/>
            <a:ext cx="0" cy="2209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229394" y="3581400"/>
            <a:ext cx="15044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191000" y="3612969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191000" y="3612969"/>
            <a:ext cx="3581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772400" y="3612969"/>
            <a:ext cx="0" cy="187343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2686594" y="5486400"/>
            <a:ext cx="50858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2686594" y="4527369"/>
            <a:ext cx="0" cy="95903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686594" y="4527369"/>
            <a:ext cx="15044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4191000" y="4343400"/>
            <a:ext cx="304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4495800" y="3352800"/>
            <a:ext cx="1828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4038600" y="2209800"/>
            <a:ext cx="22860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3518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reverse(8749) should return 9478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 smtClean="0">
                <a:solidFill>
                  <a:srgbClr val="C00000"/>
                </a:solidFill>
              </a:rPr>
              <a:t>what is the easiest value that can be sent?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3732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reverse(8749) should return 9478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what is the easiest value that can be sent?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 smtClean="0">
                <a:solidFill>
                  <a:srgbClr val="C00000"/>
                </a:solidFill>
              </a:rPr>
              <a:t>reverse(9) should return 9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 smtClean="0">
                <a:solidFill>
                  <a:srgbClr val="C00000"/>
                </a:solidFill>
              </a:rPr>
              <a:t>what is one-step-easier than reverse(8749)?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5568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5029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reverse(8749) should return 9478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what is the easiest value that can be sent?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 smtClean="0">
                <a:solidFill>
                  <a:srgbClr val="C00000"/>
                </a:solidFill>
              </a:rPr>
              <a:t>reverse(9) should return 9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what is one-step-easier than reverse(8749)?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	reverse(874)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	how can the equation be balanced?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	</a:t>
            </a:r>
            <a:r>
              <a:rPr lang="en-US" b="1" dirty="0" smtClean="0">
                <a:solidFill>
                  <a:srgbClr val="C00000"/>
                </a:solidFill>
              </a:rPr>
              <a:t>reverse(8749) =               reverse(874)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91000" y="5715000"/>
            <a:ext cx="1219200" cy="685800"/>
          </a:xfrm>
          <a:prstGeom prst="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579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reverse(8749) = 9000 + reverse(874)</a:t>
            </a:r>
            <a:endParaRPr lang="en-US" b="1" dirty="0">
              <a:solidFill>
                <a:srgbClr val="C0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4419600" y="1600200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419600" y="1600200"/>
            <a:ext cx="4191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610600" y="1600200"/>
            <a:ext cx="0" cy="4572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447800" y="6172200"/>
            <a:ext cx="7162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447800" y="2514600"/>
            <a:ext cx="0" cy="36576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47800" y="2514600"/>
            <a:ext cx="2971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1541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reverse(8749) = 9000 + reverse(874)</a:t>
            </a:r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	   </a:t>
            </a:r>
            <a:r>
              <a:rPr lang="en-US" sz="2800" dirty="0" smtClean="0"/>
              <a:t>reverse(874) = 400 + reverse(87)</a:t>
            </a:r>
            <a:endParaRPr lang="en-US" b="1" dirty="0">
              <a:solidFill>
                <a:srgbClr val="C0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4419600" y="1600200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419600" y="1600200"/>
            <a:ext cx="4191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610600" y="1600200"/>
            <a:ext cx="0" cy="4572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447800" y="6172200"/>
            <a:ext cx="7162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447800" y="2514600"/>
            <a:ext cx="0" cy="36576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47800" y="2514600"/>
            <a:ext cx="2971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772297" y="2667000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772297" y="2667000"/>
            <a:ext cx="345730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229600" y="2667000"/>
            <a:ext cx="0" cy="3124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800497" y="5791200"/>
            <a:ext cx="642910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800497" y="3581400"/>
            <a:ext cx="0" cy="2209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800497" y="3581400"/>
            <a:ext cx="2971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04825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reverse(8749) = 9000 + reverse(874)</a:t>
            </a:r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	   </a:t>
            </a:r>
            <a:r>
              <a:rPr lang="en-US" sz="2800" dirty="0" smtClean="0"/>
              <a:t>reverse(874) = 400 + reverse(87)</a:t>
            </a:r>
          </a:p>
          <a:p>
            <a:pPr marL="0" indent="0">
              <a:buNone/>
            </a:pPr>
            <a:endParaRPr lang="en-US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	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</a:rPr>
              <a:t>       </a:t>
            </a:r>
            <a:r>
              <a:rPr lang="en-US" sz="2400" dirty="0" smtClean="0"/>
              <a:t>reverse(87) = 70 + reverse(8)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</a:rPr>
              <a:t>	</a:t>
            </a:r>
            <a:r>
              <a:rPr lang="en-US" sz="2400" b="1" dirty="0" smtClean="0">
                <a:solidFill>
                  <a:srgbClr val="C00000"/>
                </a:solidFill>
              </a:rPr>
              <a:t>			  </a:t>
            </a:r>
            <a:r>
              <a:rPr lang="en-US" sz="2000" b="1" dirty="0" smtClean="0"/>
              <a:t> reverse(8) = 8</a:t>
            </a:r>
            <a:endParaRPr lang="en-US" sz="2800" b="1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4419600" y="1600200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419600" y="1600200"/>
            <a:ext cx="4191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610600" y="1600200"/>
            <a:ext cx="0" cy="4572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447800" y="6172200"/>
            <a:ext cx="7162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447800" y="2514600"/>
            <a:ext cx="0" cy="36576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47800" y="2514600"/>
            <a:ext cx="2971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772297" y="2667000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772297" y="2667000"/>
            <a:ext cx="345730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229600" y="2667000"/>
            <a:ext cx="0" cy="3124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800497" y="5791200"/>
            <a:ext cx="642910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800497" y="3581400"/>
            <a:ext cx="0" cy="2209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800497" y="3581400"/>
            <a:ext cx="2971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4343400" y="3886200"/>
            <a:ext cx="3124200" cy="16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353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reverse(8749) = 9000 + reverse(874)</a:t>
            </a:r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	   </a:t>
            </a:r>
            <a:r>
              <a:rPr lang="en-US" sz="2800" dirty="0" smtClean="0"/>
              <a:t>reverse(874) = 400 + reverse(87)</a:t>
            </a:r>
          </a:p>
          <a:p>
            <a:pPr marL="0" indent="0">
              <a:buNone/>
            </a:pPr>
            <a:endParaRPr lang="en-US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	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</a:rPr>
              <a:t>       </a:t>
            </a:r>
            <a:r>
              <a:rPr lang="en-US" sz="2400" dirty="0" smtClean="0"/>
              <a:t>reverse(87) = 70 + reverse(8) = 70 + 8 = 78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</a:rPr>
              <a:t>	</a:t>
            </a:r>
            <a:r>
              <a:rPr lang="en-US" sz="2400" b="1" dirty="0" smtClean="0">
                <a:solidFill>
                  <a:srgbClr val="C00000"/>
                </a:solidFill>
              </a:rPr>
              <a:t>			  </a:t>
            </a:r>
            <a:r>
              <a:rPr lang="en-US" sz="2000" b="1" dirty="0" smtClean="0"/>
              <a:t> reverse(8) = 8</a:t>
            </a:r>
            <a:endParaRPr lang="en-US" sz="2800" b="1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4419600" y="1600200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419600" y="1600200"/>
            <a:ext cx="4191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610600" y="1600200"/>
            <a:ext cx="0" cy="4572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447800" y="6172200"/>
            <a:ext cx="7162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447800" y="2514600"/>
            <a:ext cx="0" cy="36576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47800" y="2514600"/>
            <a:ext cx="2971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772297" y="2667000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772297" y="2667000"/>
            <a:ext cx="345730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229600" y="2667000"/>
            <a:ext cx="0" cy="3124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800497" y="5791200"/>
            <a:ext cx="642910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800497" y="3581400"/>
            <a:ext cx="0" cy="2209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800497" y="3581400"/>
            <a:ext cx="2971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4343400" y="3886200"/>
            <a:ext cx="3124200" cy="16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5486400" y="4343400"/>
            <a:ext cx="3048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10842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reverse(8749) = 9000 + reverse(874</a:t>
            </a:r>
            <a:r>
              <a:rPr lang="en-US" dirty="0" smtClean="0"/>
              <a:t>)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						</a:t>
            </a:r>
            <a:endParaRPr lang="en-US" dirty="0"/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	   </a:t>
            </a:r>
            <a:r>
              <a:rPr lang="en-US" sz="2800" dirty="0" smtClean="0"/>
              <a:t>reverse(874) = 400 + reverse(87) = 400+78 = 478</a:t>
            </a:r>
          </a:p>
          <a:p>
            <a:pPr marL="0" indent="0">
              <a:buNone/>
            </a:pPr>
            <a:endParaRPr lang="en-US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	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</a:rPr>
              <a:t>       </a:t>
            </a:r>
            <a:r>
              <a:rPr lang="en-US" sz="2400" dirty="0" smtClean="0"/>
              <a:t>reverse(87) = 70 + reverse(8) = 70 + 8 = 78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</a:rPr>
              <a:t>	</a:t>
            </a:r>
            <a:r>
              <a:rPr lang="en-US" sz="2400" b="1" dirty="0" smtClean="0">
                <a:solidFill>
                  <a:srgbClr val="C00000"/>
                </a:solidFill>
              </a:rPr>
              <a:t>			  </a:t>
            </a:r>
            <a:r>
              <a:rPr lang="en-US" sz="2000" b="1" dirty="0" smtClean="0"/>
              <a:t> reverse(8) = 8</a:t>
            </a:r>
            <a:endParaRPr lang="en-US" sz="2800" b="1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4419600" y="1600200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419600" y="1600200"/>
            <a:ext cx="4648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9067800" y="1600200"/>
            <a:ext cx="0" cy="4572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447800" y="6172200"/>
            <a:ext cx="7620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447800" y="2514600"/>
            <a:ext cx="0" cy="36576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47800" y="2514600"/>
            <a:ext cx="2971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772297" y="2667000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772297" y="2667000"/>
            <a:ext cx="406690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839200" y="2643051"/>
            <a:ext cx="0" cy="3124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800498" y="5791200"/>
            <a:ext cx="70387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800497" y="3581400"/>
            <a:ext cx="0" cy="2209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800497" y="3581400"/>
            <a:ext cx="2971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4343400" y="3886200"/>
            <a:ext cx="3124200" cy="16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5486400" y="4343400"/>
            <a:ext cx="3048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6096000" y="3352800"/>
            <a:ext cx="1066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8403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reverse(8749) = 9000 + reverse(874) = 9000+478 =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						                     </a:t>
            </a:r>
            <a:r>
              <a:rPr lang="en-US" dirty="0" smtClean="0"/>
              <a:t>9478</a:t>
            </a:r>
            <a:endParaRPr lang="en-US" dirty="0"/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	   </a:t>
            </a:r>
            <a:r>
              <a:rPr lang="en-US" sz="2800" dirty="0" smtClean="0"/>
              <a:t>reverse(874) = 400 + reverse(87) = 400+78 = 478</a:t>
            </a:r>
          </a:p>
          <a:p>
            <a:pPr marL="0" indent="0">
              <a:buNone/>
            </a:pPr>
            <a:endParaRPr lang="en-US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	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</a:rPr>
              <a:t>       </a:t>
            </a:r>
            <a:r>
              <a:rPr lang="en-US" sz="2400" dirty="0" smtClean="0"/>
              <a:t>reverse(87) = 70 + reverse(8) = 70 + 8 = 78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</a:rPr>
              <a:t>	</a:t>
            </a:r>
            <a:r>
              <a:rPr lang="en-US" sz="2400" b="1" dirty="0" smtClean="0">
                <a:solidFill>
                  <a:srgbClr val="C00000"/>
                </a:solidFill>
              </a:rPr>
              <a:t>			  </a:t>
            </a:r>
            <a:r>
              <a:rPr lang="en-US" sz="2000" b="1" dirty="0" smtClean="0"/>
              <a:t> reverse(8) = 8</a:t>
            </a:r>
            <a:endParaRPr lang="en-US" sz="2800" b="1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4419600" y="1600200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419600" y="1600200"/>
            <a:ext cx="4648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9067800" y="1600200"/>
            <a:ext cx="0" cy="4572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447800" y="6172200"/>
            <a:ext cx="7620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447800" y="2514600"/>
            <a:ext cx="0" cy="36576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47800" y="2514600"/>
            <a:ext cx="2971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772297" y="2667000"/>
            <a:ext cx="0" cy="914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772297" y="2667000"/>
            <a:ext cx="406690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839200" y="2643051"/>
            <a:ext cx="0" cy="3124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800498" y="5791200"/>
            <a:ext cx="70387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800497" y="3581400"/>
            <a:ext cx="0" cy="2209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800497" y="3581400"/>
            <a:ext cx="2971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4343400" y="3886200"/>
            <a:ext cx="3124200" cy="16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5486400" y="4343400"/>
            <a:ext cx="3048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6096000" y="3352800"/>
            <a:ext cx="1066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6096000" y="2133600"/>
            <a:ext cx="22098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64281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reverse(8749) = 9*10</a:t>
            </a:r>
            <a:r>
              <a:rPr lang="en-US" baseline="30000" dirty="0" smtClean="0"/>
              <a:t>3</a:t>
            </a:r>
            <a:r>
              <a:rPr lang="en-US" dirty="0" smtClean="0"/>
              <a:t> + reverse(874)</a:t>
            </a:r>
          </a:p>
          <a:p>
            <a:pPr marL="0" indent="0"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(least-significant digit) * 10 </a:t>
            </a:r>
            <a:r>
              <a:rPr lang="en-US" baseline="30000" dirty="0" smtClean="0"/>
              <a:t>(number of digits - 1)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baseline="30000" dirty="0"/>
              <a:t>	</a:t>
            </a:r>
            <a:r>
              <a:rPr lang="en-US" baseline="30000" dirty="0" smtClean="0"/>
              <a:t>		</a:t>
            </a:r>
          </a:p>
          <a:p>
            <a:pPr marL="0" indent="0">
              <a:buNone/>
            </a:pPr>
            <a:endParaRPr lang="en-US" baseline="300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438400" y="2133600"/>
            <a:ext cx="11430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8895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reverse(</a:t>
            </a:r>
            <a:r>
              <a:rPr lang="en-US" dirty="0" err="1" smtClean="0"/>
              <a:t>int</a:t>
            </a:r>
            <a:r>
              <a:rPr lang="en-US" dirty="0" smtClean="0"/>
              <a:t> 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reverse(8749) = 9*10</a:t>
            </a:r>
            <a:r>
              <a:rPr lang="en-US" baseline="30000" dirty="0" smtClean="0"/>
              <a:t>3</a:t>
            </a:r>
            <a:r>
              <a:rPr lang="en-US" dirty="0" smtClean="0"/>
              <a:t> + reverse(874)</a:t>
            </a:r>
          </a:p>
          <a:p>
            <a:pPr marL="0" indent="0"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reverse(number without the least-significant digit)</a:t>
            </a:r>
          </a:p>
          <a:p>
            <a:pPr marL="0" indent="0">
              <a:buNone/>
            </a:pPr>
            <a:r>
              <a:rPr lang="en-US" baseline="30000" dirty="0"/>
              <a:t>	</a:t>
            </a:r>
            <a:r>
              <a:rPr lang="en-US" baseline="30000" dirty="0" smtClean="0"/>
              <a:t>		</a:t>
            </a:r>
          </a:p>
          <a:p>
            <a:pPr marL="0" indent="0">
              <a:buNone/>
            </a:pPr>
            <a:endParaRPr lang="en-US" baseline="300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114800" y="2133600"/>
            <a:ext cx="11430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435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322</Words>
  <Application>Microsoft Office PowerPoint</Application>
  <PresentationFormat>On-screen Show (4:3)</PresentationFormat>
  <Paragraphs>225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Recur.java</vt:lpstr>
      <vt:lpstr>countUp(int n)</vt:lpstr>
      <vt:lpstr>countUp(int n)</vt:lpstr>
      <vt:lpstr>countUp(int n)</vt:lpstr>
      <vt:lpstr>countUp(int n)</vt:lpstr>
      <vt:lpstr>countUp(int n)</vt:lpstr>
      <vt:lpstr>countUp(int n)</vt:lpstr>
      <vt:lpstr>countUp(int n)</vt:lpstr>
      <vt:lpstr>countUp(int n)</vt:lpstr>
      <vt:lpstr>countUp(int n)</vt:lpstr>
      <vt:lpstr>countUp(int n)</vt:lpstr>
      <vt:lpstr>countUp(int n)</vt:lpstr>
      <vt:lpstr>twos(int n)</vt:lpstr>
      <vt:lpstr>twos(int n)</vt:lpstr>
      <vt:lpstr>twos(int n)</vt:lpstr>
      <vt:lpstr>twos(int n)</vt:lpstr>
      <vt:lpstr>twos(int n)</vt:lpstr>
      <vt:lpstr>twos(int n)</vt:lpstr>
      <vt:lpstr>twos(int n)</vt:lpstr>
      <vt:lpstr>twos(int n)</vt:lpstr>
      <vt:lpstr>twos(int n)</vt:lpstr>
      <vt:lpstr>reverse(int n)</vt:lpstr>
      <vt:lpstr>reverse(int n)</vt:lpstr>
      <vt:lpstr>reverse(int n)</vt:lpstr>
      <vt:lpstr>reverse(int n)</vt:lpstr>
      <vt:lpstr>reverse(int n)</vt:lpstr>
      <vt:lpstr>reverse(int n)</vt:lpstr>
      <vt:lpstr>reverse(int n)</vt:lpstr>
      <vt:lpstr>reverse(int n)</vt:lpstr>
      <vt:lpstr>reverse(int n)</vt:lpstr>
      <vt:lpstr>reverse(int n)</vt:lpstr>
      <vt:lpstr>reverse(int n)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Recur.java</dc:title>
  <dc:creator>Oberle, Doug R</dc:creator>
  <cp:lastModifiedBy>Administrator</cp:lastModifiedBy>
  <cp:revision>6</cp:revision>
  <dcterms:created xsi:type="dcterms:W3CDTF">2006-08-16T00:00:00Z</dcterms:created>
  <dcterms:modified xsi:type="dcterms:W3CDTF">2014-11-07T18:30:52Z</dcterms:modified>
</cp:coreProperties>
</file>