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0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5638799"/>
          </a:xfrm>
        </p:spPr>
        <p:txBody>
          <a:bodyPr>
            <a:normAutofit/>
          </a:bodyPr>
          <a:lstStyle/>
          <a:p>
            <a:r>
              <a:rPr lang="en-US" dirty="0" smtClean="0"/>
              <a:t>Recursion</a:t>
            </a:r>
            <a:br>
              <a:rPr lang="en-US" dirty="0" smtClean="0"/>
            </a:br>
            <a:r>
              <a:rPr lang="en-US" sz="4000" dirty="0" err="1" smtClean="0"/>
              <a:t>Recursio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err="1" smtClean="0"/>
              <a:t>Recursi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Recurs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Recur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err="1" smtClean="0"/>
              <a:t>Recu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Rec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/>
              <a:t>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826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that call themselves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Consider 5! equates to 5 * 4 * 3 * 2 * 1</a:t>
            </a:r>
          </a:p>
          <a:p>
            <a:r>
              <a:rPr lang="en-US" dirty="0" smtClean="0"/>
              <a:t>This is an iterative example, as is the code: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b="1" dirty="0" smtClean="0">
                <a:solidFill>
                  <a:srgbClr val="7030A0"/>
                </a:solidFill>
              </a:rPr>
              <a:t>public static long fact(</a:t>
            </a:r>
            <a:r>
              <a:rPr lang="en-US" b="1" dirty="0" err="1" smtClean="0">
                <a:solidFill>
                  <a:srgbClr val="7030A0"/>
                </a:solidFill>
              </a:rPr>
              <a:t>int</a:t>
            </a:r>
            <a:r>
              <a:rPr lang="en-US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 	     long prod = 1;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b="1" dirty="0" smtClean="0">
                <a:solidFill>
                  <a:srgbClr val="7030A0"/>
                </a:solidFill>
              </a:rPr>
              <a:t>     for(</a:t>
            </a:r>
            <a:r>
              <a:rPr lang="en-US" b="1" dirty="0" err="1" smtClean="0">
                <a:solidFill>
                  <a:srgbClr val="7030A0"/>
                </a:solidFill>
              </a:rPr>
              <a:t>int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i</a:t>
            </a:r>
            <a:r>
              <a:rPr lang="en-US" b="1" dirty="0" smtClean="0">
                <a:solidFill>
                  <a:srgbClr val="7030A0"/>
                </a:solidFill>
              </a:rPr>
              <a:t>=1; </a:t>
            </a:r>
            <a:r>
              <a:rPr lang="en-US" b="1" dirty="0" err="1" smtClean="0">
                <a:solidFill>
                  <a:srgbClr val="7030A0"/>
                </a:solidFill>
              </a:rPr>
              <a:t>i</a:t>
            </a:r>
            <a:r>
              <a:rPr lang="en-US" b="1" dirty="0" smtClean="0">
                <a:solidFill>
                  <a:srgbClr val="7030A0"/>
                </a:solidFill>
              </a:rPr>
              <a:t>&lt;=n; </a:t>
            </a:r>
            <a:r>
              <a:rPr lang="en-US" b="1" dirty="0" err="1" smtClean="0">
                <a:solidFill>
                  <a:srgbClr val="7030A0"/>
                </a:solidFill>
              </a:rPr>
              <a:t>i</a:t>
            </a:r>
            <a:r>
              <a:rPr lang="en-US" b="1" dirty="0" smtClean="0">
                <a:solidFill>
                  <a:srgbClr val="7030A0"/>
                </a:solidFill>
              </a:rPr>
              <a:t>++)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b="1" dirty="0" smtClean="0">
                <a:solidFill>
                  <a:srgbClr val="7030A0"/>
                </a:solidFill>
              </a:rPr>
              <a:t>          prod *= </a:t>
            </a:r>
            <a:r>
              <a:rPr lang="en-US" b="1" dirty="0" err="1" smtClean="0">
                <a:solidFill>
                  <a:srgbClr val="7030A0"/>
                </a:solidFill>
              </a:rPr>
              <a:t>i</a:t>
            </a:r>
            <a:r>
              <a:rPr lang="en-US" b="1" dirty="0" smtClean="0">
                <a:solidFill>
                  <a:srgbClr val="7030A0"/>
                </a:solidFill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b="1" dirty="0" smtClean="0">
                <a:solidFill>
                  <a:srgbClr val="7030A0"/>
                </a:solidFill>
              </a:rPr>
              <a:t>     return prod;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b="1" dirty="0" smtClean="0">
                <a:solidFill>
                  <a:srgbClr val="7030A0"/>
                </a:solidFill>
              </a:rPr>
              <a:t>}</a:t>
            </a:r>
          </a:p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How would you define n! in an iterative fashion?</a:t>
            </a:r>
          </a:p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 </a:t>
            </a:r>
          </a:p>
          <a:p>
            <a:pPr>
              <a:buFont typeface="Arial" charset="0"/>
              <a:buChar char="•"/>
            </a:pP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399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that call themselves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Consider 5! equates to 5 * 4 * 3 * 2 * 1</a:t>
            </a:r>
          </a:p>
          <a:p>
            <a:r>
              <a:rPr lang="en-US" dirty="0" smtClean="0"/>
              <a:t>This is an iterative example, as is the code: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b="1" dirty="0" smtClean="0">
                <a:solidFill>
                  <a:srgbClr val="7030A0"/>
                </a:solidFill>
              </a:rPr>
              <a:t>public static long fact(</a:t>
            </a:r>
            <a:r>
              <a:rPr lang="en-US" b="1" dirty="0" err="1" smtClean="0">
                <a:solidFill>
                  <a:srgbClr val="7030A0"/>
                </a:solidFill>
              </a:rPr>
              <a:t>int</a:t>
            </a:r>
            <a:r>
              <a:rPr lang="en-US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 	     long prod = 1;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b="1" dirty="0" smtClean="0">
                <a:solidFill>
                  <a:srgbClr val="7030A0"/>
                </a:solidFill>
              </a:rPr>
              <a:t>     for(</a:t>
            </a:r>
            <a:r>
              <a:rPr lang="en-US" b="1" dirty="0" err="1" smtClean="0">
                <a:solidFill>
                  <a:srgbClr val="7030A0"/>
                </a:solidFill>
              </a:rPr>
              <a:t>int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i</a:t>
            </a:r>
            <a:r>
              <a:rPr lang="en-US" b="1" dirty="0" smtClean="0">
                <a:solidFill>
                  <a:srgbClr val="7030A0"/>
                </a:solidFill>
              </a:rPr>
              <a:t>=1; </a:t>
            </a:r>
            <a:r>
              <a:rPr lang="en-US" b="1" dirty="0" err="1" smtClean="0">
                <a:solidFill>
                  <a:srgbClr val="7030A0"/>
                </a:solidFill>
              </a:rPr>
              <a:t>i</a:t>
            </a:r>
            <a:r>
              <a:rPr lang="en-US" b="1" dirty="0" smtClean="0">
                <a:solidFill>
                  <a:srgbClr val="7030A0"/>
                </a:solidFill>
              </a:rPr>
              <a:t>&lt;=n; </a:t>
            </a:r>
            <a:r>
              <a:rPr lang="en-US" b="1" dirty="0" err="1" smtClean="0">
                <a:solidFill>
                  <a:srgbClr val="7030A0"/>
                </a:solidFill>
              </a:rPr>
              <a:t>i</a:t>
            </a:r>
            <a:r>
              <a:rPr lang="en-US" b="1" dirty="0" smtClean="0">
                <a:solidFill>
                  <a:srgbClr val="7030A0"/>
                </a:solidFill>
              </a:rPr>
              <a:t>++)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b="1" dirty="0" smtClean="0">
                <a:solidFill>
                  <a:srgbClr val="7030A0"/>
                </a:solidFill>
              </a:rPr>
              <a:t>          prod *= </a:t>
            </a:r>
            <a:r>
              <a:rPr lang="en-US" b="1" dirty="0" err="1" smtClean="0">
                <a:solidFill>
                  <a:srgbClr val="7030A0"/>
                </a:solidFill>
              </a:rPr>
              <a:t>i</a:t>
            </a:r>
            <a:r>
              <a:rPr lang="en-US" b="1" dirty="0" smtClean="0">
                <a:solidFill>
                  <a:srgbClr val="7030A0"/>
                </a:solidFill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b="1" dirty="0" smtClean="0">
                <a:solidFill>
                  <a:srgbClr val="7030A0"/>
                </a:solidFill>
              </a:rPr>
              <a:t>     return prod;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b="1" dirty="0" smtClean="0">
                <a:solidFill>
                  <a:srgbClr val="7030A0"/>
                </a:solidFill>
              </a:rPr>
              <a:t>}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How would you define n! in an iterative fashion?</a:t>
            </a:r>
          </a:p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n! = (n) * (n-1) * (n-2) * (n-3) * … * 3 * 2 * 1</a:t>
            </a:r>
          </a:p>
          <a:p>
            <a:pPr>
              <a:buFont typeface="Arial" charset="0"/>
              <a:buChar char="•"/>
            </a:pP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26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n! = (n) * (n-1) * (n-2) * (n-3) * … * 3 * 2 * 1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This is a lousy mathematical definition: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It doesn’t work for n==1, 2, 3, 4, 5, or 6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No mathematic definition should contain “…”</a:t>
            </a:r>
            <a:endParaRPr lang="en-US" dirty="0"/>
          </a:p>
          <a:p>
            <a:pPr>
              <a:buFont typeface="Arial" charset="0"/>
              <a:buChar char="•"/>
            </a:pPr>
            <a:r>
              <a:rPr lang="en-US" dirty="0" smtClean="0"/>
              <a:t>Consider a definition of n! that is more mathematically sound: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19755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4!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267175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4!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 4! = 4 * 3!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325189" y="1684020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325189" y="1684020"/>
            <a:ext cx="494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819400" y="168402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819400" y="217932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191000" y="217932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325189" y="2674620"/>
            <a:ext cx="18658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175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4!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 4! = 4 * 3!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         3! = 3 * 2!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620589" y="2247900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620589" y="2247900"/>
            <a:ext cx="494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114800" y="22479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114800" y="274320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486400" y="27432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620589" y="3238500"/>
            <a:ext cx="18658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175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4!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 4! = 4 * 3!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         3! = 3 * 2!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	  	         2! = 2 * 1!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915989" y="2857500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915989" y="2857500"/>
            <a:ext cx="494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410200" y="28575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410200" y="335280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781800" y="33528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915989" y="3848100"/>
            <a:ext cx="18658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175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4!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 4! = 4 * 3!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         3! = 3 * 2!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	  	         2! = 2 * 1!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  		    1! = 1 * 0!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287589" y="3390900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287589" y="3390900"/>
            <a:ext cx="494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781800" y="33909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781800" y="388620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153400" y="38862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287589" y="4381500"/>
            <a:ext cx="18658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175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4!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 4! = 4 * 3!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         3! = 3 * 2!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	  	         2! = 2 * 1!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  		    1! = 1 * 0!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         0! = </a:t>
            </a:r>
            <a:r>
              <a:rPr lang="en-US" b="1" dirty="0" smtClean="0">
                <a:solidFill>
                  <a:srgbClr val="0070C0"/>
                </a:solidFill>
              </a:rPr>
              <a:t>1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7924800" y="4419600"/>
            <a:ext cx="533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V="1">
            <a:off x="7697289" y="4038600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697289" y="4038600"/>
            <a:ext cx="494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191500" y="40386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191500" y="4533900"/>
            <a:ext cx="68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877300" y="45339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697289" y="5029200"/>
            <a:ext cx="11800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932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4!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 4! = 4 * 3!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         3! = 3 * 2!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	  	         2! = 2 * 1!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  		    1! = 1 * 1 = </a:t>
            </a:r>
            <a:r>
              <a:rPr lang="en-US" b="1" dirty="0" smtClean="0">
                <a:solidFill>
                  <a:srgbClr val="0070C0"/>
                </a:solidFill>
              </a:rPr>
              <a:t>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6705600" y="36576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6325689" y="3464923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325689" y="3464923"/>
            <a:ext cx="494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819900" y="3464923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819900" y="3960223"/>
            <a:ext cx="1790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610600" y="39624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25689" y="4455523"/>
            <a:ext cx="2284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897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4!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 4! = 4 * 3!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         3! = 3 * 2!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	  	         2! = 2 * 1 = </a:t>
            </a:r>
            <a:r>
              <a:rPr lang="en-US" b="1" dirty="0" smtClean="0">
                <a:solidFill>
                  <a:srgbClr val="0070C0"/>
                </a:solidFill>
              </a:rPr>
              <a:t>2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  		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5410200" y="31242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4915989" y="2783477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915989" y="2783477"/>
            <a:ext cx="494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410200" y="2783477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410200" y="3278777"/>
            <a:ext cx="1790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200900" y="3280954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915989" y="3774077"/>
            <a:ext cx="2284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366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4!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 4! = 4 * 3!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         3! = 3 * 2 = </a:t>
            </a:r>
            <a:r>
              <a:rPr lang="en-US" b="1" dirty="0" smtClean="0">
                <a:solidFill>
                  <a:srgbClr val="0070C0"/>
                </a:solidFill>
              </a:rPr>
              <a:t>6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	  	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114800" y="2514600"/>
            <a:ext cx="15240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3620589" y="2171700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620589" y="2171700"/>
            <a:ext cx="494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114800" y="21717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14800" y="2667000"/>
            <a:ext cx="1790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0" y="2669177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620589" y="3162300"/>
            <a:ext cx="2284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1223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4!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 4! = 4 * 6 = </a:t>
            </a:r>
            <a:r>
              <a:rPr lang="en-US" b="1" dirty="0" smtClean="0">
                <a:solidFill>
                  <a:srgbClr val="0070C0"/>
                </a:solidFill>
              </a:rPr>
              <a:t>24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2819400" y="1828800"/>
            <a:ext cx="1524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2325189" y="1714500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325189" y="1714500"/>
            <a:ext cx="494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819400" y="17145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819400" y="2209800"/>
            <a:ext cx="1981200" cy="21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00600" y="2211977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325189" y="2705100"/>
            <a:ext cx="24754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989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24 = </a:t>
            </a:r>
            <a:r>
              <a:rPr lang="en-US" b="1" dirty="0" smtClean="0">
                <a:solidFill>
                  <a:srgbClr val="0070C0"/>
                </a:solidFill>
              </a:rPr>
              <a:t>120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10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4!	and 	0! = 1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So what is n!...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533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686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   5! = 5 *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 that  4! = (</a:t>
            </a:r>
            <a:r>
              <a:rPr lang="en-US" b="1" dirty="0" smtClean="0">
                <a:solidFill>
                  <a:srgbClr val="0070C0"/>
                </a:solidFill>
              </a:rPr>
              <a:t>4 * 3 * 2 * 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5! = 5 * 4!		and 	0! = 1</a:t>
            </a:r>
          </a:p>
          <a:p>
            <a:pPr marL="0" indent="0">
              <a:buNone/>
            </a:pPr>
            <a:r>
              <a:rPr lang="en-US" dirty="0" smtClean="0"/>
              <a:t>So what is n!...</a:t>
            </a:r>
          </a:p>
          <a:p>
            <a:pPr marL="0" indent="0">
              <a:buNone/>
            </a:pPr>
            <a:r>
              <a:rPr lang="en-US" dirty="0" smtClean="0"/>
              <a:t>      n! = n * (n-1)!	and 	0! = 1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This is a recursive definition: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We define n-factorial by calling factorial in the next easiest state (recursive call)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We tell it when to stop, 0! = 1 (terminating case)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399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>
              <a:buFont typeface="Arial" charset="0"/>
              <a:buChar char="•"/>
            </a:pPr>
            <a:r>
              <a:rPr lang="en-US" dirty="0" smtClean="0"/>
              <a:t>there is no loop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loop-like behavior is achieved by the method calling itself inside of itself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the method MUST know when to stop, which is the terminating case.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23490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//5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982917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//5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fact(4)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494211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//4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09953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//4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 = 4 * fact(3)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510320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//3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 = 4 * </a:t>
            </a:r>
            <a:endParaRPr lang="en-US" sz="2500" dirty="0"/>
          </a:p>
        </p:txBody>
      </p:sp>
      <p:sp>
        <p:nvSpPr>
          <p:cNvPr id="7" name="Rectangle 6"/>
          <p:cNvSpPr/>
          <p:nvPr/>
        </p:nvSpPr>
        <p:spPr>
          <a:xfrm>
            <a:off x="4038600" y="3178061"/>
            <a:ext cx="4572000" cy="30703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91000" y="3285783"/>
            <a:ext cx="388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</a:t>
            </a:r>
            <a:r>
              <a:rPr lang="en-US" sz="2500" dirty="0" smtClean="0"/>
              <a:t>act(3)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40717392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//3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 = 4 * </a:t>
            </a:r>
            <a:endParaRPr lang="en-US" sz="2500" dirty="0"/>
          </a:p>
        </p:txBody>
      </p:sp>
      <p:sp>
        <p:nvSpPr>
          <p:cNvPr id="7" name="Rectangle 6"/>
          <p:cNvSpPr/>
          <p:nvPr/>
        </p:nvSpPr>
        <p:spPr>
          <a:xfrm>
            <a:off x="4038600" y="3178061"/>
            <a:ext cx="4572000" cy="30703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91000" y="3285783"/>
            <a:ext cx="388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</a:t>
            </a:r>
            <a:r>
              <a:rPr lang="en-US" sz="2500" dirty="0" smtClean="0"/>
              <a:t>act(3) = 3 * fact(2)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734407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//2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 = 4 * </a:t>
            </a:r>
            <a:endParaRPr lang="en-US" sz="2500" dirty="0"/>
          </a:p>
        </p:txBody>
      </p:sp>
      <p:sp>
        <p:nvSpPr>
          <p:cNvPr id="7" name="Rectangle 6"/>
          <p:cNvSpPr/>
          <p:nvPr/>
        </p:nvSpPr>
        <p:spPr>
          <a:xfrm>
            <a:off x="4038600" y="3178061"/>
            <a:ext cx="4572000" cy="30703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91000" y="3285783"/>
            <a:ext cx="388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</a:t>
            </a:r>
            <a:r>
              <a:rPr lang="en-US" sz="2500" dirty="0" smtClean="0"/>
              <a:t>act(3) = 3 * </a:t>
            </a:r>
            <a:endParaRPr lang="en-US" sz="2500" dirty="0"/>
          </a:p>
        </p:txBody>
      </p:sp>
      <p:sp>
        <p:nvSpPr>
          <p:cNvPr id="9" name="Rectangle 8"/>
          <p:cNvSpPr/>
          <p:nvPr/>
        </p:nvSpPr>
        <p:spPr>
          <a:xfrm>
            <a:off x="5943600" y="3285783"/>
            <a:ext cx="2514600" cy="281021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34100" y="3524310"/>
            <a:ext cx="21717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</a:t>
            </a:r>
            <a:r>
              <a:rPr lang="en-US" sz="2500" dirty="0" smtClean="0"/>
              <a:t>act(2)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666211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//2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 = 4 * </a:t>
            </a:r>
            <a:endParaRPr lang="en-US" sz="2500" dirty="0"/>
          </a:p>
        </p:txBody>
      </p:sp>
      <p:sp>
        <p:nvSpPr>
          <p:cNvPr id="7" name="Rectangle 6"/>
          <p:cNvSpPr/>
          <p:nvPr/>
        </p:nvSpPr>
        <p:spPr>
          <a:xfrm>
            <a:off x="4038600" y="3178061"/>
            <a:ext cx="4572000" cy="30703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91000" y="3285783"/>
            <a:ext cx="388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</a:t>
            </a:r>
            <a:r>
              <a:rPr lang="en-US" sz="2500" dirty="0" smtClean="0"/>
              <a:t>act(3) = 3 * </a:t>
            </a:r>
            <a:endParaRPr lang="en-US" sz="2500" dirty="0"/>
          </a:p>
        </p:txBody>
      </p:sp>
      <p:sp>
        <p:nvSpPr>
          <p:cNvPr id="9" name="Rectangle 8"/>
          <p:cNvSpPr/>
          <p:nvPr/>
        </p:nvSpPr>
        <p:spPr>
          <a:xfrm>
            <a:off x="5943600" y="3285783"/>
            <a:ext cx="2514600" cy="281021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34100" y="3524310"/>
            <a:ext cx="2171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act(2) = </a:t>
            </a:r>
          </a:p>
          <a:p>
            <a:r>
              <a:rPr lang="en-US" sz="2400" dirty="0" smtClean="0"/>
              <a:t>2 * fact(1)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42216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//1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 = 4 * </a:t>
            </a:r>
            <a:endParaRPr lang="en-US" sz="2500" dirty="0"/>
          </a:p>
        </p:txBody>
      </p:sp>
      <p:sp>
        <p:nvSpPr>
          <p:cNvPr id="7" name="Rectangle 6"/>
          <p:cNvSpPr/>
          <p:nvPr/>
        </p:nvSpPr>
        <p:spPr>
          <a:xfrm>
            <a:off x="4038600" y="3178061"/>
            <a:ext cx="4572000" cy="30703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91000" y="3285783"/>
            <a:ext cx="388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</a:t>
            </a:r>
            <a:r>
              <a:rPr lang="en-US" sz="2500" dirty="0" smtClean="0"/>
              <a:t>act(3) = 3 * </a:t>
            </a:r>
            <a:endParaRPr lang="en-US" sz="2500" dirty="0"/>
          </a:p>
        </p:txBody>
      </p:sp>
      <p:sp>
        <p:nvSpPr>
          <p:cNvPr id="9" name="Rectangle 8"/>
          <p:cNvSpPr/>
          <p:nvPr/>
        </p:nvSpPr>
        <p:spPr>
          <a:xfrm>
            <a:off x="5943600" y="3285783"/>
            <a:ext cx="2514600" cy="281021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34100" y="3524310"/>
            <a:ext cx="2171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act(2) = </a:t>
            </a:r>
          </a:p>
          <a:p>
            <a:r>
              <a:rPr lang="en-US" sz="2400" dirty="0" smtClean="0"/>
              <a:t>2 *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705600" y="3939808"/>
            <a:ext cx="1600200" cy="20037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81800" y="41910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act(1)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3979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//1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 = 4 * </a:t>
            </a:r>
            <a:endParaRPr lang="en-US" sz="2500" dirty="0"/>
          </a:p>
        </p:txBody>
      </p:sp>
      <p:sp>
        <p:nvSpPr>
          <p:cNvPr id="7" name="Rectangle 6"/>
          <p:cNvSpPr/>
          <p:nvPr/>
        </p:nvSpPr>
        <p:spPr>
          <a:xfrm>
            <a:off x="4038600" y="3178061"/>
            <a:ext cx="4572000" cy="30703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91000" y="3285783"/>
            <a:ext cx="388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</a:t>
            </a:r>
            <a:r>
              <a:rPr lang="en-US" sz="2500" dirty="0" smtClean="0"/>
              <a:t>act(3) = 3 * </a:t>
            </a:r>
            <a:endParaRPr lang="en-US" sz="2500" dirty="0"/>
          </a:p>
        </p:txBody>
      </p:sp>
      <p:sp>
        <p:nvSpPr>
          <p:cNvPr id="9" name="Rectangle 8"/>
          <p:cNvSpPr/>
          <p:nvPr/>
        </p:nvSpPr>
        <p:spPr>
          <a:xfrm>
            <a:off x="5943600" y="3285783"/>
            <a:ext cx="2514600" cy="281021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34100" y="3524310"/>
            <a:ext cx="2171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act(2) = </a:t>
            </a:r>
          </a:p>
          <a:p>
            <a:r>
              <a:rPr lang="en-US" sz="2400" dirty="0" smtClean="0"/>
              <a:t>2 *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705600" y="3939808"/>
            <a:ext cx="1600200" cy="20037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81800" y="41910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act(1) =</a:t>
            </a:r>
          </a:p>
          <a:p>
            <a:r>
              <a:rPr lang="en-US" sz="2400" dirty="0" smtClean="0"/>
              <a:t>1 * fact(0)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41230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//0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 = 4 * </a:t>
            </a:r>
            <a:endParaRPr lang="en-US" sz="2500" dirty="0"/>
          </a:p>
        </p:txBody>
      </p:sp>
      <p:sp>
        <p:nvSpPr>
          <p:cNvPr id="7" name="Rectangle 6"/>
          <p:cNvSpPr/>
          <p:nvPr/>
        </p:nvSpPr>
        <p:spPr>
          <a:xfrm>
            <a:off x="4038600" y="3178061"/>
            <a:ext cx="4572000" cy="30703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91000" y="3285783"/>
            <a:ext cx="388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</a:t>
            </a:r>
            <a:r>
              <a:rPr lang="en-US" sz="2500" dirty="0" smtClean="0"/>
              <a:t>act(3) = 3 * </a:t>
            </a:r>
            <a:endParaRPr lang="en-US" sz="2500" dirty="0"/>
          </a:p>
        </p:txBody>
      </p:sp>
      <p:sp>
        <p:nvSpPr>
          <p:cNvPr id="9" name="Rectangle 8"/>
          <p:cNvSpPr/>
          <p:nvPr/>
        </p:nvSpPr>
        <p:spPr>
          <a:xfrm>
            <a:off x="5943600" y="3285783"/>
            <a:ext cx="2514600" cy="281021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34100" y="3524310"/>
            <a:ext cx="2171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act(2) = </a:t>
            </a:r>
          </a:p>
          <a:p>
            <a:r>
              <a:rPr lang="en-US" sz="2400" dirty="0" smtClean="0"/>
              <a:t>2 *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705600" y="3939808"/>
            <a:ext cx="1600200" cy="20037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81800" y="41910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act(1) =</a:t>
            </a:r>
          </a:p>
          <a:p>
            <a:r>
              <a:rPr lang="en-US" sz="2400" dirty="0" smtClean="0"/>
              <a:t>1 * 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7315200" y="4690891"/>
            <a:ext cx="914400" cy="117650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91400" y="4774045"/>
            <a:ext cx="68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  <a:r>
              <a:rPr lang="en-US" sz="1400" dirty="0" smtClean="0"/>
              <a:t>act(0)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=</a:t>
            </a:r>
          </a:p>
          <a:p>
            <a:pPr algn="ctr"/>
            <a:r>
              <a:rPr lang="en-US" sz="2400" dirty="0" smtClean="0"/>
              <a:t>1</a:t>
            </a:r>
            <a:endParaRPr lang="en-US" sz="2400" dirty="0"/>
          </a:p>
          <a:p>
            <a:endParaRPr lang="en-US" sz="1400" dirty="0" smtClean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674047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//1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 = 4 * </a:t>
            </a:r>
            <a:endParaRPr lang="en-US" sz="2500" dirty="0"/>
          </a:p>
        </p:txBody>
      </p:sp>
      <p:sp>
        <p:nvSpPr>
          <p:cNvPr id="7" name="Rectangle 6"/>
          <p:cNvSpPr/>
          <p:nvPr/>
        </p:nvSpPr>
        <p:spPr>
          <a:xfrm>
            <a:off x="4038600" y="3178061"/>
            <a:ext cx="4572000" cy="30703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91000" y="3285783"/>
            <a:ext cx="388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</a:t>
            </a:r>
            <a:r>
              <a:rPr lang="en-US" sz="2500" dirty="0" smtClean="0"/>
              <a:t>act(3) = 3 * </a:t>
            </a:r>
            <a:endParaRPr lang="en-US" sz="2500" dirty="0"/>
          </a:p>
        </p:txBody>
      </p:sp>
      <p:sp>
        <p:nvSpPr>
          <p:cNvPr id="9" name="Rectangle 8"/>
          <p:cNvSpPr/>
          <p:nvPr/>
        </p:nvSpPr>
        <p:spPr>
          <a:xfrm>
            <a:off x="5943600" y="3285783"/>
            <a:ext cx="2514600" cy="281021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34100" y="3524310"/>
            <a:ext cx="2171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act(2) = </a:t>
            </a:r>
          </a:p>
          <a:p>
            <a:r>
              <a:rPr lang="en-US" sz="2400" dirty="0" smtClean="0"/>
              <a:t>2 *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705600" y="3939808"/>
            <a:ext cx="1600200" cy="20037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81800" y="41910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act(1) =</a:t>
            </a:r>
          </a:p>
          <a:p>
            <a:r>
              <a:rPr lang="en-US" sz="2400" dirty="0" smtClean="0"/>
              <a:t>1 * 1 = </a:t>
            </a:r>
            <a:r>
              <a:rPr lang="en-US" sz="2400" b="1" dirty="0" smtClean="0"/>
              <a:t>1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745854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//2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 = 4 * </a:t>
            </a:r>
            <a:endParaRPr lang="en-US" sz="2500" dirty="0"/>
          </a:p>
        </p:txBody>
      </p:sp>
      <p:sp>
        <p:nvSpPr>
          <p:cNvPr id="7" name="Rectangle 6"/>
          <p:cNvSpPr/>
          <p:nvPr/>
        </p:nvSpPr>
        <p:spPr>
          <a:xfrm>
            <a:off x="4038600" y="3178061"/>
            <a:ext cx="4572000" cy="30703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91000" y="3285783"/>
            <a:ext cx="388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</a:t>
            </a:r>
            <a:r>
              <a:rPr lang="en-US" sz="2500" dirty="0" smtClean="0"/>
              <a:t>act(3) = 3 * </a:t>
            </a:r>
            <a:endParaRPr lang="en-US" sz="2500" dirty="0"/>
          </a:p>
        </p:txBody>
      </p:sp>
      <p:sp>
        <p:nvSpPr>
          <p:cNvPr id="9" name="Rectangle 8"/>
          <p:cNvSpPr/>
          <p:nvPr/>
        </p:nvSpPr>
        <p:spPr>
          <a:xfrm>
            <a:off x="5943600" y="3285783"/>
            <a:ext cx="2514600" cy="281021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34100" y="3524310"/>
            <a:ext cx="2171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</a:t>
            </a:r>
            <a:r>
              <a:rPr lang="en-US" sz="2400" dirty="0" smtClean="0"/>
              <a:t>act(2) = </a:t>
            </a:r>
          </a:p>
          <a:p>
            <a:r>
              <a:rPr lang="en-US" sz="2400" dirty="0" smtClean="0"/>
              <a:t>2 * 1 = </a:t>
            </a:r>
            <a:r>
              <a:rPr lang="en-US" sz="2400" b="1" dirty="0" smtClean="0"/>
              <a:t>2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774532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//3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 = 4 * </a:t>
            </a:r>
            <a:endParaRPr lang="en-US" sz="2500" dirty="0"/>
          </a:p>
        </p:txBody>
      </p:sp>
      <p:sp>
        <p:nvSpPr>
          <p:cNvPr id="7" name="Rectangle 6"/>
          <p:cNvSpPr/>
          <p:nvPr/>
        </p:nvSpPr>
        <p:spPr>
          <a:xfrm>
            <a:off x="4038600" y="3178061"/>
            <a:ext cx="4572000" cy="30703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91000" y="3285783"/>
            <a:ext cx="388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</a:t>
            </a:r>
            <a:r>
              <a:rPr lang="en-US" sz="2500" dirty="0" smtClean="0"/>
              <a:t>act(3) = 3 * 2 = </a:t>
            </a:r>
            <a:r>
              <a:rPr lang="en-US" sz="2500" b="1" dirty="0" smtClean="0"/>
              <a:t>6</a:t>
            </a:r>
            <a:r>
              <a:rPr lang="en-US" sz="2500" dirty="0" smtClean="0"/>
              <a:t>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003150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//4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 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>
            <a:off x="2286000" y="3048000"/>
            <a:ext cx="6477000" cy="3352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178061"/>
            <a:ext cx="5410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fact(4) = 4 * 6 = </a:t>
            </a:r>
            <a:r>
              <a:rPr lang="en-US" sz="2500" b="1" dirty="0" smtClean="0"/>
              <a:t>24</a:t>
            </a:r>
            <a:endParaRPr 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3015148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2743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7030A0"/>
                </a:solidFill>
              </a:rPr>
              <a:t>public static long fact(</a:t>
            </a:r>
            <a:r>
              <a:rPr lang="en-US" sz="2500" b="1" dirty="0" err="1">
                <a:solidFill>
                  <a:srgbClr val="7030A0"/>
                </a:solidFill>
              </a:rPr>
              <a:t>int</a:t>
            </a:r>
            <a:r>
              <a:rPr lang="en-US" sz="2500" b="1" dirty="0">
                <a:solidFill>
                  <a:srgbClr val="7030A0"/>
                </a:solidFill>
              </a:rPr>
              <a:t> n</a:t>
            </a:r>
            <a:r>
              <a:rPr lang="en-US" sz="2500" b="1" dirty="0" smtClean="0">
                <a:solidFill>
                  <a:srgbClr val="7030A0"/>
                </a:solidFill>
              </a:rPr>
              <a:t>)	</a:t>
            </a:r>
            <a:r>
              <a:rPr lang="en-US" sz="2500" dirty="0" smtClean="0">
                <a:solidFill>
                  <a:srgbClr val="C00000"/>
                </a:solidFill>
              </a:rPr>
              <a:t>//5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{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if( n == 0)			</a:t>
            </a:r>
            <a:r>
              <a:rPr lang="en-US" sz="2500" dirty="0" smtClean="0">
                <a:solidFill>
                  <a:srgbClr val="C00000"/>
                </a:solidFill>
              </a:rPr>
              <a:t>//terminating case, 0! = 1</a:t>
            </a: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     return 1;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     return n * fact(n – 1);	</a:t>
            </a:r>
            <a:r>
              <a:rPr lang="en-US" sz="2500" dirty="0" smtClean="0">
                <a:solidFill>
                  <a:srgbClr val="C00000"/>
                </a:solidFill>
              </a:rPr>
              <a:t>//recursive call, n! = n * (n-1)!</a:t>
            </a:r>
            <a:endParaRPr lang="en-US" sz="2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500" b="1" dirty="0" smtClean="0">
                <a:solidFill>
                  <a:srgbClr val="7030A0"/>
                </a:solidFill>
              </a:rPr>
              <a:t>}</a:t>
            </a:r>
            <a:endParaRPr lang="en-US" sz="25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2895600"/>
            <a:ext cx="8382000" cy="3657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939534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fact(5) = 5 * 24 = </a:t>
            </a:r>
            <a:r>
              <a:rPr lang="en-US" sz="2500" b="1" dirty="0" smtClean="0"/>
              <a:t>120</a:t>
            </a:r>
            <a:r>
              <a:rPr lang="en-US" sz="2500" dirty="0" smtClean="0"/>
              <a:t>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748723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Recursive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First consider the terminating case:</a:t>
            </a:r>
          </a:p>
          <a:p>
            <a:pPr lvl="1"/>
            <a:r>
              <a:rPr lang="en-US" dirty="0" smtClean="0"/>
              <a:t>What is the most simple possible input such that the method already knows the answer?</a:t>
            </a:r>
          </a:p>
          <a:p>
            <a:pPr lvl="1"/>
            <a:r>
              <a:rPr lang="en-US" dirty="0" smtClean="0"/>
              <a:t>For factorial, the easiest number to find the factorial of is zero.  fact(0) should return 1.</a:t>
            </a:r>
          </a:p>
          <a:p>
            <a:r>
              <a:rPr lang="en-US" dirty="0" smtClean="0"/>
              <a:t>Then, given complex input, what would be considered “one-step-easier”. </a:t>
            </a:r>
          </a:p>
          <a:p>
            <a:pPr lvl="1"/>
            <a:r>
              <a:rPr lang="en-US" dirty="0" smtClean="0"/>
              <a:t>For factorial, fact(5) would be complex.</a:t>
            </a:r>
          </a:p>
          <a:p>
            <a:pPr lvl="1"/>
            <a:r>
              <a:rPr lang="en-US" dirty="0" smtClean="0"/>
              <a:t>One-step-easier than fact(5) would be fact(4).</a:t>
            </a:r>
          </a:p>
          <a:p>
            <a:r>
              <a:rPr lang="en-US" dirty="0" smtClean="0"/>
              <a:t>Now, how can you define the solution given complex input by calling the method given “one-step-easier”?</a:t>
            </a:r>
          </a:p>
          <a:p>
            <a:pPr lvl="1"/>
            <a:r>
              <a:rPr lang="en-US" dirty="0" smtClean="0"/>
              <a:t>For factorial, fact(5) is equivalent to 5 * fact(4)</a:t>
            </a:r>
          </a:p>
          <a:p>
            <a:r>
              <a:rPr lang="en-US" dirty="0" smtClean="0"/>
              <a:t>Lastly, replace the complex input with the argument name.</a:t>
            </a:r>
          </a:p>
          <a:p>
            <a:pPr lvl="1"/>
            <a:r>
              <a:rPr lang="en-US" dirty="0" smtClean="0"/>
              <a:t>If fact(5) = 5 * fact(4), then fact(n) = n * fact(n-1)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0583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r>
              <a:rPr lang="en-US" sz="2400" dirty="0" smtClean="0"/>
              <a:t>Note:  terminating case not implicitly stated, but…</a:t>
            </a:r>
          </a:p>
          <a:p>
            <a:pPr marL="0" indent="0">
              <a:buNone/>
            </a:pPr>
            <a:r>
              <a:rPr lang="en-US" sz="2400" dirty="0" smtClean="0"/>
              <a:t>If n &lt; 0, the if statement is skipped and the method ends.</a:t>
            </a:r>
          </a:p>
          <a:p>
            <a:pPr marL="0" indent="0">
              <a:buNone/>
            </a:pPr>
            <a:r>
              <a:rPr lang="en-US" sz="2400" dirty="0" smtClean="0"/>
              <a:t>If we keep </a:t>
            </a:r>
            <a:r>
              <a:rPr lang="en-US" sz="2400" dirty="0" err="1" smtClean="0"/>
              <a:t>subracting</a:t>
            </a:r>
            <a:r>
              <a:rPr lang="en-US" sz="2400" dirty="0" smtClean="0"/>
              <a:t> 2 from n, the condition will eventually be false and the method can stop.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6151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4419600" y="1066800"/>
            <a:ext cx="13716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043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pPr algn="ctr"/>
            <a:r>
              <a:rPr lang="en-US" sz="2400" dirty="0"/>
              <a:t>6</a:t>
            </a:r>
            <a:endParaRPr lang="en-US" sz="2400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 smtClean="0"/>
              <a:t>     SOP(6)</a:t>
            </a:r>
          </a:p>
          <a:p>
            <a:r>
              <a:rPr lang="en-US" sz="2400" dirty="0" smtClean="0"/>
              <a:t>    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  <a:r>
              <a:rPr 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76739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pPr algn="ctr"/>
            <a:r>
              <a:rPr lang="en-US" sz="2400" dirty="0"/>
              <a:t>6</a:t>
            </a:r>
            <a:endParaRPr lang="en-US" sz="2400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 smtClean="0"/>
              <a:t>     SOP(6)</a:t>
            </a:r>
          </a:p>
          <a:p>
            <a:r>
              <a:rPr lang="en-US" sz="2400" dirty="0"/>
              <a:t>	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0" y="2057400"/>
            <a:ext cx="3505200" cy="434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2109651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4267200" y="1295400"/>
            <a:ext cx="19050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1725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pPr algn="ctr"/>
            <a:r>
              <a:rPr lang="en-US" sz="2400" dirty="0" smtClean="0"/>
              <a:t>6</a:t>
            </a:r>
          </a:p>
          <a:p>
            <a:pPr algn="ctr"/>
            <a:r>
              <a:rPr lang="en-US" sz="2400" dirty="0"/>
              <a:t>4</a:t>
            </a:r>
            <a:endParaRPr lang="en-US" sz="2400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 smtClean="0"/>
              <a:t>     SOP(6)</a:t>
            </a:r>
          </a:p>
          <a:p>
            <a:r>
              <a:rPr lang="en-US" sz="2400" dirty="0"/>
              <a:t>	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0" y="2057400"/>
            <a:ext cx="3505200" cy="434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2109651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SOP(4)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98833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pPr algn="ctr"/>
            <a:r>
              <a:rPr lang="en-US" sz="2400" dirty="0" smtClean="0"/>
              <a:t>6</a:t>
            </a:r>
          </a:p>
          <a:p>
            <a:pPr algn="ctr"/>
            <a:r>
              <a:rPr lang="en-US" sz="2400" dirty="0"/>
              <a:t>4</a:t>
            </a:r>
            <a:endParaRPr lang="en-US" sz="2400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 smtClean="0"/>
              <a:t>     SOP(6)</a:t>
            </a:r>
          </a:p>
          <a:p>
            <a:r>
              <a:rPr lang="en-US" sz="2400" dirty="0"/>
              <a:t>	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0" y="2057400"/>
            <a:ext cx="3505200" cy="434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2109651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SOP(4)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257800" y="2895600"/>
            <a:ext cx="3048000" cy="3352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99166" y="2878183"/>
            <a:ext cx="259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(2</a:t>
            </a:r>
            <a:r>
              <a:rPr lang="en-US" sz="2400" dirty="0"/>
              <a:t>)</a:t>
            </a:r>
          </a:p>
          <a:p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4267200" y="1295400"/>
            <a:ext cx="2286000" cy="175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9127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pPr algn="ctr"/>
            <a:r>
              <a:rPr lang="en-US" sz="2400" dirty="0" smtClean="0"/>
              <a:t>6</a:t>
            </a:r>
          </a:p>
          <a:p>
            <a:pPr algn="ctr"/>
            <a:r>
              <a:rPr lang="en-US" sz="2400" dirty="0" smtClean="0"/>
              <a:t>4</a:t>
            </a:r>
          </a:p>
          <a:p>
            <a:pPr algn="ctr"/>
            <a:r>
              <a:rPr lang="en-US" sz="2400" dirty="0"/>
              <a:t>2</a:t>
            </a:r>
            <a:endParaRPr lang="en-US" sz="2400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 smtClean="0"/>
              <a:t>     SOP(6)</a:t>
            </a:r>
          </a:p>
          <a:p>
            <a:r>
              <a:rPr lang="en-US" sz="2400" dirty="0"/>
              <a:t>	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0" y="2057400"/>
            <a:ext cx="3505200" cy="434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2109651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SOP(4)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257800" y="2895600"/>
            <a:ext cx="3048000" cy="3352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99166" y="2878183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SOP(2)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(0)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5199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pPr algn="ctr"/>
            <a:r>
              <a:rPr lang="en-US" sz="2400" dirty="0" smtClean="0"/>
              <a:t>6</a:t>
            </a:r>
          </a:p>
          <a:p>
            <a:pPr algn="ctr"/>
            <a:r>
              <a:rPr lang="en-US" sz="2400" dirty="0" smtClean="0"/>
              <a:t>4</a:t>
            </a:r>
          </a:p>
          <a:p>
            <a:pPr algn="ctr"/>
            <a:r>
              <a:rPr lang="en-US" sz="2400" dirty="0"/>
              <a:t>2</a:t>
            </a:r>
            <a:endParaRPr lang="en-US" sz="2400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 smtClean="0"/>
              <a:t>     SOP(6)</a:t>
            </a:r>
          </a:p>
          <a:p>
            <a:r>
              <a:rPr lang="en-US" sz="2400" dirty="0"/>
              <a:t>	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0" y="2057400"/>
            <a:ext cx="3505200" cy="434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2109651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SOP(4)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257800" y="2895600"/>
            <a:ext cx="3048000" cy="3352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99166" y="2878183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SOP(2)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endParaRPr lang="en-US" sz="2400" dirty="0"/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638800" y="3616847"/>
            <a:ext cx="2514600" cy="247915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638800" y="3629854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doStuff</a:t>
            </a:r>
            <a:r>
              <a:rPr lang="en-US" sz="2400" dirty="0"/>
              <a:t>(0)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4267200" y="1295400"/>
            <a:ext cx="25146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2168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pPr algn="ctr"/>
            <a:r>
              <a:rPr lang="en-US" sz="2400" dirty="0" smtClean="0"/>
              <a:t>6</a:t>
            </a:r>
          </a:p>
          <a:p>
            <a:pPr algn="ctr"/>
            <a:r>
              <a:rPr lang="en-US" sz="2400" dirty="0" smtClean="0"/>
              <a:t>4</a:t>
            </a:r>
          </a:p>
          <a:p>
            <a:pPr algn="ctr"/>
            <a:r>
              <a:rPr lang="en-US" sz="2400" dirty="0" smtClean="0"/>
              <a:t>2</a:t>
            </a:r>
          </a:p>
          <a:p>
            <a:pPr algn="ctr"/>
            <a:r>
              <a:rPr lang="en-US" sz="2400" dirty="0"/>
              <a:t>0</a:t>
            </a:r>
            <a:endParaRPr lang="en-US" sz="2400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 smtClean="0"/>
              <a:t>     SOP(6)</a:t>
            </a:r>
          </a:p>
          <a:p>
            <a:r>
              <a:rPr lang="en-US" sz="2400" dirty="0"/>
              <a:t>	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0" y="2057400"/>
            <a:ext cx="3505200" cy="434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2109651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SOP(4)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257800" y="2895600"/>
            <a:ext cx="3048000" cy="3352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99166" y="2878183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SOP(2)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endParaRPr lang="en-US" sz="2400" dirty="0"/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638800" y="3616847"/>
            <a:ext cx="2514600" cy="247915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638800" y="3629854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doStuff</a:t>
            </a:r>
            <a:r>
              <a:rPr lang="en-US" sz="2400" dirty="0"/>
              <a:t>(0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SOP(0)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(-2)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16910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pPr algn="ctr"/>
            <a:r>
              <a:rPr lang="en-US" sz="2400" dirty="0" smtClean="0"/>
              <a:t>6</a:t>
            </a:r>
          </a:p>
          <a:p>
            <a:pPr algn="ctr"/>
            <a:r>
              <a:rPr lang="en-US" sz="2400" dirty="0" smtClean="0"/>
              <a:t>4</a:t>
            </a:r>
          </a:p>
          <a:p>
            <a:pPr algn="ctr"/>
            <a:r>
              <a:rPr lang="en-US" sz="2400" dirty="0" smtClean="0"/>
              <a:t>2</a:t>
            </a:r>
          </a:p>
          <a:p>
            <a:pPr algn="ctr"/>
            <a:r>
              <a:rPr lang="en-US" sz="2400" dirty="0"/>
              <a:t>0</a:t>
            </a:r>
            <a:endParaRPr lang="en-US" sz="2400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 smtClean="0"/>
              <a:t>     SOP(6)</a:t>
            </a:r>
          </a:p>
          <a:p>
            <a:r>
              <a:rPr lang="en-US" sz="2400" dirty="0"/>
              <a:t>	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0" y="2057400"/>
            <a:ext cx="3505200" cy="434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2109651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SOP(4)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257800" y="2895600"/>
            <a:ext cx="3048000" cy="3352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99166" y="2878183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SOP(2)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endParaRPr lang="en-US" sz="2400" dirty="0"/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638800" y="3616847"/>
            <a:ext cx="2514600" cy="247915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638800" y="3629854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doStuff</a:t>
            </a:r>
            <a:r>
              <a:rPr lang="en-US" sz="2400" dirty="0"/>
              <a:t>(0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SOP(0)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5943600" y="4387216"/>
            <a:ext cx="1905000" cy="163112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019800" y="4572000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doStuff</a:t>
            </a:r>
            <a:r>
              <a:rPr lang="en-US" sz="2400" dirty="0"/>
              <a:t>(-2)</a:t>
            </a:r>
          </a:p>
          <a:p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4191000" y="1295400"/>
            <a:ext cx="3048000" cy="3429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5786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4419600" y="1143000"/>
            <a:ext cx="1447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732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endParaRPr lang="en-US" sz="2400" dirty="0"/>
          </a:p>
          <a:p>
            <a:r>
              <a:rPr lang="en-US" sz="2400" dirty="0" smtClean="0"/>
              <a:t>     </a:t>
            </a:r>
            <a:r>
              <a:rPr lang="en-US" sz="2400" dirty="0" smtClean="0">
                <a:solidFill>
                  <a:srgbClr val="C00000"/>
                </a:solidFill>
              </a:rPr>
              <a:t>//we will, in order, call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    //</a:t>
            </a:r>
            <a:r>
              <a:rPr lang="en-US" sz="2400" dirty="0" err="1" smtClean="0">
                <a:solidFill>
                  <a:srgbClr val="C00000"/>
                </a:solidFill>
              </a:rPr>
              <a:t>doStuff</a:t>
            </a:r>
            <a:r>
              <a:rPr lang="en-US" sz="2400" dirty="0" smtClean="0">
                <a:solidFill>
                  <a:srgbClr val="C00000"/>
                </a:solidFill>
              </a:rPr>
              <a:t>(4) and then</a:t>
            </a:r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     //print the 6.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     //But we must finish</a:t>
            </a:r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     //</a:t>
            </a:r>
            <a:r>
              <a:rPr lang="en-US" sz="2400" dirty="0" err="1" smtClean="0">
                <a:solidFill>
                  <a:srgbClr val="C00000"/>
                </a:solidFill>
              </a:rPr>
              <a:t>doStuff</a:t>
            </a:r>
            <a:r>
              <a:rPr lang="en-US" sz="2400" dirty="0" smtClean="0">
                <a:solidFill>
                  <a:srgbClr val="C00000"/>
                </a:solidFill>
              </a:rPr>
              <a:t>(4) before we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     //print th</a:t>
            </a:r>
            <a:r>
              <a:rPr lang="en-US" sz="2400" dirty="0" smtClean="0">
                <a:solidFill>
                  <a:srgbClr val="C00000"/>
                </a:solidFill>
              </a:rPr>
              <a:t>e 6</a:t>
            </a:r>
            <a:endParaRPr lang="en-US" sz="2400" dirty="0" smtClean="0">
              <a:solidFill>
                <a:srgbClr val="C00000"/>
              </a:solidFill>
            </a:endParaRP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    SOP(6)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67366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    SOP(6)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953000" y="1774316"/>
            <a:ext cx="3505200" cy="35977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1826567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4267200" y="1295400"/>
            <a:ext cx="19050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2760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    SOP(6)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953000" y="1774316"/>
            <a:ext cx="3505200" cy="35977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1826567"/>
            <a:ext cx="381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C00000"/>
                </a:solidFill>
              </a:rPr>
              <a:t>//</a:t>
            </a:r>
            <a:r>
              <a:rPr lang="en-US" sz="2400" dirty="0">
                <a:solidFill>
                  <a:srgbClr val="C00000"/>
                </a:solidFill>
              </a:rPr>
              <a:t>we will, in order, call</a:t>
            </a:r>
          </a:p>
          <a:p>
            <a:r>
              <a:rPr lang="en-US" sz="2400" dirty="0">
                <a:solidFill>
                  <a:srgbClr val="C00000"/>
                </a:solidFill>
              </a:rPr>
              <a:t>     //</a:t>
            </a:r>
            <a:r>
              <a:rPr lang="en-US" sz="2400" dirty="0" err="1" smtClean="0">
                <a:solidFill>
                  <a:srgbClr val="C00000"/>
                </a:solidFill>
              </a:rPr>
              <a:t>doStuff</a:t>
            </a:r>
            <a:r>
              <a:rPr lang="en-US" sz="2400" dirty="0" smtClean="0">
                <a:solidFill>
                  <a:srgbClr val="C00000"/>
                </a:solidFill>
              </a:rPr>
              <a:t>(2) </a:t>
            </a:r>
            <a:r>
              <a:rPr lang="en-US" sz="2400" dirty="0">
                <a:solidFill>
                  <a:srgbClr val="C00000"/>
                </a:solidFill>
              </a:rPr>
              <a:t>and then</a:t>
            </a:r>
          </a:p>
          <a:p>
            <a:r>
              <a:rPr lang="en-US" sz="2400" dirty="0">
                <a:solidFill>
                  <a:srgbClr val="C00000"/>
                </a:solidFill>
              </a:rPr>
              <a:t>     //print the </a:t>
            </a:r>
            <a:r>
              <a:rPr lang="en-US" sz="2400" dirty="0" smtClean="0">
                <a:solidFill>
                  <a:srgbClr val="C00000"/>
                </a:solidFill>
              </a:rPr>
              <a:t>4.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     //But we must finish</a:t>
            </a:r>
          </a:p>
          <a:p>
            <a:r>
              <a:rPr lang="en-US" sz="2400" dirty="0">
                <a:solidFill>
                  <a:srgbClr val="C00000"/>
                </a:solidFill>
              </a:rPr>
              <a:t>     //</a:t>
            </a:r>
            <a:r>
              <a:rPr lang="en-US" sz="2400" dirty="0" err="1" smtClean="0">
                <a:solidFill>
                  <a:srgbClr val="C00000"/>
                </a:solidFill>
              </a:rPr>
              <a:t>doStuff</a:t>
            </a:r>
            <a:r>
              <a:rPr lang="en-US" sz="2400" dirty="0" smtClean="0">
                <a:solidFill>
                  <a:srgbClr val="C00000"/>
                </a:solidFill>
              </a:rPr>
              <a:t>(2) </a:t>
            </a:r>
            <a:r>
              <a:rPr lang="en-US" sz="2400" dirty="0">
                <a:solidFill>
                  <a:srgbClr val="C00000"/>
                </a:solidFill>
              </a:rPr>
              <a:t>before we</a:t>
            </a:r>
          </a:p>
          <a:p>
            <a:r>
              <a:rPr lang="en-US" sz="2400" dirty="0">
                <a:solidFill>
                  <a:srgbClr val="C00000"/>
                </a:solidFill>
              </a:rPr>
              <a:t>     //print the </a:t>
            </a:r>
            <a:r>
              <a:rPr lang="en-US" sz="2400" dirty="0" smtClean="0">
                <a:solidFill>
                  <a:srgbClr val="C00000"/>
                </a:solidFill>
              </a:rPr>
              <a:t>4</a:t>
            </a:r>
            <a:endParaRPr lang="en-US" sz="2400" dirty="0"/>
          </a:p>
          <a:p>
            <a:r>
              <a:rPr lang="en-US" sz="2400" dirty="0" smtClean="0"/>
              <a:t>    </a:t>
            </a:r>
            <a:r>
              <a:rPr lang="en-US" sz="2400" dirty="0" smtClean="0"/>
              <a:t>SOP(4)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25536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    SOP(6)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953000" y="1774316"/>
            <a:ext cx="3505200" cy="35977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1826567"/>
            <a:ext cx="274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SOP(4)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338354" y="2303417"/>
            <a:ext cx="3048000" cy="24971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79720" y="2286000"/>
            <a:ext cx="259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(2</a:t>
            </a:r>
            <a:r>
              <a:rPr lang="en-US" sz="2400" dirty="0"/>
              <a:t>)</a:t>
            </a:r>
          </a:p>
          <a:p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4114800" y="1295400"/>
            <a:ext cx="24384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2877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    SOP(6)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953000" y="1774316"/>
            <a:ext cx="3505200" cy="35977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1826567"/>
            <a:ext cx="274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SOP(4)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338354" y="2303417"/>
            <a:ext cx="3048000" cy="24971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79720" y="2286000"/>
            <a:ext cx="3611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(0)</a:t>
            </a:r>
          </a:p>
          <a:p>
            <a:r>
              <a:rPr lang="en-US" sz="2400" dirty="0" smtClean="0"/>
              <a:t>     </a:t>
            </a:r>
            <a:r>
              <a:rPr lang="en-US" sz="2400" dirty="0" smtClean="0">
                <a:solidFill>
                  <a:srgbClr val="C00000"/>
                </a:solidFill>
              </a:rPr>
              <a:t>//we must finish </a:t>
            </a:r>
            <a:endParaRPr lang="en-US" sz="2400" dirty="0"/>
          </a:p>
          <a:p>
            <a:r>
              <a:rPr lang="en-US" sz="2400" dirty="0" smtClean="0">
                <a:solidFill>
                  <a:srgbClr val="C00000"/>
                </a:solidFill>
              </a:rPr>
              <a:t>    //</a:t>
            </a:r>
            <a:r>
              <a:rPr lang="en-US" sz="2400" dirty="0" err="1" smtClean="0">
                <a:solidFill>
                  <a:srgbClr val="C00000"/>
                </a:solidFill>
              </a:rPr>
              <a:t>doStuff</a:t>
            </a:r>
            <a:r>
              <a:rPr lang="en-US" sz="2400" dirty="0" smtClean="0">
                <a:solidFill>
                  <a:srgbClr val="C00000"/>
                </a:solidFill>
              </a:rPr>
              <a:t>(0) before</a:t>
            </a:r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    //we print the 2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/>
              <a:t> </a:t>
            </a:r>
            <a:r>
              <a:rPr lang="en-US" sz="2400" dirty="0" smtClean="0"/>
              <a:t>    SOP(2)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1519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    SOP(6)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953000" y="1774316"/>
            <a:ext cx="3505200" cy="35977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1826567"/>
            <a:ext cx="274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SOP(4)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338354" y="2303417"/>
            <a:ext cx="3048000" cy="24971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79720" y="2286000"/>
            <a:ext cx="2590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/>
              <a:t> </a:t>
            </a:r>
            <a:r>
              <a:rPr lang="en-US" sz="2400" dirty="0" smtClean="0"/>
              <a:t>    SOP(2)</a:t>
            </a:r>
            <a:endParaRPr lang="en-US" sz="2400" dirty="0"/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676900" y="2743200"/>
            <a:ext cx="2514600" cy="1447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676900" y="26670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doStuff</a:t>
            </a:r>
            <a:r>
              <a:rPr lang="en-US" sz="2400" dirty="0"/>
              <a:t>(0)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4114800" y="1295400"/>
            <a:ext cx="2747554" cy="16024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491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    SOP(6)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953000" y="1774316"/>
            <a:ext cx="3505200" cy="35977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1826567"/>
            <a:ext cx="274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SOP(4)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338354" y="2303417"/>
            <a:ext cx="3048000" cy="24971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79720" y="2286000"/>
            <a:ext cx="2590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/>
              <a:t> </a:t>
            </a:r>
            <a:r>
              <a:rPr lang="en-US" sz="2400" dirty="0" smtClean="0"/>
              <a:t>    SOP(2)</a:t>
            </a:r>
            <a:endParaRPr lang="en-US" sz="2400" dirty="0"/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676900" y="2743200"/>
            <a:ext cx="2514600" cy="1447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676900" y="26670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doStuff</a:t>
            </a:r>
            <a:r>
              <a:rPr lang="en-US" sz="2400" dirty="0"/>
              <a:t>(0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err="1" smtClean="0"/>
              <a:t>doStuff</a:t>
            </a:r>
            <a:r>
              <a:rPr lang="en-US" sz="2400" dirty="0" smtClean="0"/>
              <a:t>(-2)</a:t>
            </a:r>
          </a:p>
          <a:p>
            <a:endParaRPr lang="en-US" sz="2400" dirty="0"/>
          </a:p>
          <a:p>
            <a:r>
              <a:rPr lang="en-US" sz="2400" dirty="0" smtClean="0"/>
              <a:t>     SOP(0)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62909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    SOP(6)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953000" y="1774316"/>
            <a:ext cx="3505200" cy="35977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1826567"/>
            <a:ext cx="274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SOP(4)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338354" y="2303417"/>
            <a:ext cx="3048000" cy="24971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79720" y="2286000"/>
            <a:ext cx="2590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/>
              <a:t> </a:t>
            </a:r>
            <a:r>
              <a:rPr lang="en-US" sz="2400" dirty="0" smtClean="0"/>
              <a:t>    SOP(2)</a:t>
            </a:r>
            <a:endParaRPr lang="en-US" sz="2400" dirty="0"/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676900" y="2743200"/>
            <a:ext cx="2514600" cy="1447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676900" y="26670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doStuff</a:t>
            </a:r>
            <a:r>
              <a:rPr lang="en-US" sz="2400" dirty="0"/>
              <a:t>(0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r>
              <a:rPr lang="en-US" sz="2400" dirty="0" smtClean="0"/>
              <a:t>     SOP(0)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5981700" y="3176004"/>
            <a:ext cx="1752600" cy="63399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057900" y="3176005"/>
            <a:ext cx="17145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</a:rPr>
              <a:t>doStuff</a:t>
            </a:r>
            <a:r>
              <a:rPr lang="en-US" sz="2400" b="1" dirty="0">
                <a:solidFill>
                  <a:srgbClr val="7030A0"/>
                </a:solidFill>
              </a:rPr>
              <a:t>(-2)</a:t>
            </a:r>
          </a:p>
          <a:p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4191000" y="1295400"/>
            <a:ext cx="3048000" cy="2057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1636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</a:p>
          <a:p>
            <a:pPr algn="ctr"/>
            <a:r>
              <a:rPr lang="en-US" sz="2400" dirty="0" smtClean="0"/>
              <a:t>0</a:t>
            </a:r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    SOP(6)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953000" y="1774316"/>
            <a:ext cx="3505200" cy="35977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1826567"/>
            <a:ext cx="274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SOP(4)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338354" y="2303417"/>
            <a:ext cx="3048000" cy="24971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79720" y="2286000"/>
            <a:ext cx="2590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/>
              <a:t> </a:t>
            </a:r>
            <a:r>
              <a:rPr lang="en-US" sz="2400" dirty="0" smtClean="0"/>
              <a:t>    SOP(2)</a:t>
            </a:r>
            <a:endParaRPr lang="en-US" sz="2400" dirty="0"/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676900" y="2743200"/>
            <a:ext cx="2514600" cy="1447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676900" y="2667000"/>
            <a:ext cx="3009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doStuff</a:t>
            </a:r>
            <a:r>
              <a:rPr lang="en-US" sz="2400" dirty="0"/>
              <a:t>(0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r>
              <a:rPr lang="en-US" sz="2400" dirty="0" smtClean="0"/>
              <a:t>     </a:t>
            </a:r>
            <a:r>
              <a:rPr lang="en-US" sz="2400" b="1" dirty="0" smtClean="0">
                <a:solidFill>
                  <a:srgbClr val="7030A0"/>
                </a:solidFill>
              </a:rPr>
              <a:t>SOP(0)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2699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</a:p>
          <a:p>
            <a:pPr algn="ctr"/>
            <a:r>
              <a:rPr lang="en-US" sz="2400" dirty="0" smtClean="0"/>
              <a:t>0</a:t>
            </a:r>
          </a:p>
          <a:p>
            <a:pPr algn="ctr"/>
            <a:r>
              <a:rPr lang="en-US" sz="2400" dirty="0"/>
              <a:t>2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    SOP(6)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953000" y="1774316"/>
            <a:ext cx="3505200" cy="35977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1826567"/>
            <a:ext cx="274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SOP(4)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338354" y="2303417"/>
            <a:ext cx="3048000" cy="24971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79720" y="2286000"/>
            <a:ext cx="2590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(2)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b="1" dirty="0" smtClean="0">
                <a:solidFill>
                  <a:srgbClr val="7030A0"/>
                </a:solidFill>
              </a:rPr>
              <a:t>SOP(2)</a:t>
            </a:r>
            <a:endParaRPr lang="en-US" sz="2400" b="1" dirty="0">
              <a:solidFill>
                <a:srgbClr val="7030A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3124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</a:p>
          <a:p>
            <a:pPr algn="ctr"/>
            <a:r>
              <a:rPr lang="en-US" sz="2400" dirty="0" smtClean="0"/>
              <a:t>0</a:t>
            </a:r>
          </a:p>
          <a:p>
            <a:pPr algn="ctr"/>
            <a:r>
              <a:rPr lang="en-US" sz="2400" dirty="0" smtClean="0"/>
              <a:t>2</a:t>
            </a:r>
          </a:p>
          <a:p>
            <a:pPr algn="ctr"/>
            <a:r>
              <a:rPr lang="en-US" sz="2400" dirty="0"/>
              <a:t>4</a:t>
            </a:r>
            <a:endParaRPr lang="en-US" sz="2400" dirty="0" smtClean="0"/>
          </a:p>
          <a:p>
            <a:endParaRPr lang="en-US" sz="2400" u="sng" dirty="0" smtClean="0"/>
          </a:p>
          <a:p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    SOP(6)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953000" y="1774316"/>
            <a:ext cx="3505200" cy="35977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1826567"/>
            <a:ext cx="274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b="1" dirty="0" smtClean="0">
                <a:solidFill>
                  <a:srgbClr val="7030A0"/>
                </a:solidFill>
              </a:rPr>
              <a:t>SOP(4)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3907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- code after recursive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4114800" cy="3428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public static void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</a:t>
            </a:r>
            <a:r>
              <a:rPr 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sz="2400" b="1" dirty="0" smtClean="0">
                <a:solidFill>
                  <a:srgbClr val="7030A0"/>
                </a:solidFill>
              </a:rPr>
              <a:t> n)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if(n &gt;= 0)			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   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doStuff</a:t>
            </a:r>
            <a:r>
              <a:rPr lang="en-US" sz="2400" b="1" dirty="0" smtClean="0">
                <a:solidFill>
                  <a:srgbClr val="7030A0"/>
                </a:solidFill>
              </a:rPr>
              <a:t>(n – 2);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     </a:t>
            </a:r>
            <a:r>
              <a:rPr lang="en-US" sz="2400" b="1" dirty="0" err="1" smtClean="0">
                <a:solidFill>
                  <a:srgbClr val="7030A0"/>
                </a:solidFill>
              </a:rPr>
              <a:t>System.out.println</a:t>
            </a:r>
            <a:r>
              <a:rPr lang="en-US" sz="2400" b="1" dirty="0" smtClean="0">
                <a:solidFill>
                  <a:srgbClr val="7030A0"/>
                </a:solidFill>
              </a:rPr>
              <a:t>(n</a:t>
            </a:r>
            <a:r>
              <a:rPr lang="en-US" sz="2400" b="1" dirty="0">
                <a:solidFill>
                  <a:srgbClr val="7030A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 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}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0" y="1066800"/>
            <a:ext cx="4267200" cy="548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40386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4278477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output</a:t>
            </a:r>
          </a:p>
          <a:p>
            <a:pPr algn="ctr"/>
            <a:r>
              <a:rPr lang="en-US" sz="2400" dirty="0" smtClean="0"/>
              <a:t>0</a:t>
            </a:r>
          </a:p>
          <a:p>
            <a:pPr algn="ctr"/>
            <a:r>
              <a:rPr lang="en-US" sz="2400" dirty="0" smtClean="0"/>
              <a:t>2</a:t>
            </a:r>
          </a:p>
          <a:p>
            <a:pPr algn="ctr"/>
            <a:r>
              <a:rPr lang="en-US" sz="2400" dirty="0" smtClean="0"/>
              <a:t>4</a:t>
            </a:r>
          </a:p>
          <a:p>
            <a:pPr algn="ctr"/>
            <a:r>
              <a:rPr lang="en-US" sz="2400" dirty="0" smtClean="0"/>
              <a:t>6</a:t>
            </a:r>
            <a:endParaRPr lang="en-US" sz="2400" u="sng" dirty="0"/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95400"/>
            <a:ext cx="365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doStuff</a:t>
            </a:r>
            <a:r>
              <a:rPr lang="en-US" sz="2400" dirty="0" smtClean="0"/>
              <a:t>(6)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b="1" dirty="0" smtClean="0">
                <a:solidFill>
                  <a:srgbClr val="7030A0"/>
                </a:solidFill>
              </a:rPr>
              <a:t>     SOP(6)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274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1495</Words>
  <Application>Microsoft Office PowerPoint</Application>
  <PresentationFormat>On-screen Show (4:3)</PresentationFormat>
  <Paragraphs>944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Recursion Recursio Recursi Recurs Recur Recu Rec Re R  </vt:lpstr>
      <vt:lpstr>Methods that call themselves</vt:lpstr>
      <vt:lpstr>Methods that call themselves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Recursive thinking</vt:lpstr>
      <vt:lpstr>void recursion</vt:lpstr>
      <vt:lpstr>void recursion</vt:lpstr>
      <vt:lpstr>void recursion</vt:lpstr>
      <vt:lpstr>void recursion</vt:lpstr>
      <vt:lpstr>void recursion</vt:lpstr>
      <vt:lpstr>void recursion</vt:lpstr>
      <vt:lpstr>void recursion</vt:lpstr>
      <vt:lpstr>void recursion</vt:lpstr>
      <vt:lpstr>void recursion</vt:lpstr>
      <vt:lpstr>void recursion</vt:lpstr>
      <vt:lpstr>void - code after recursive call</vt:lpstr>
      <vt:lpstr>void - code after recursive call</vt:lpstr>
      <vt:lpstr>void - code after recursive call</vt:lpstr>
      <vt:lpstr>void - code after recursive call</vt:lpstr>
      <vt:lpstr>void - code after recursive call</vt:lpstr>
      <vt:lpstr>void - code after recursive call</vt:lpstr>
      <vt:lpstr>void - code after recursive call</vt:lpstr>
      <vt:lpstr>void - code after recursive call</vt:lpstr>
      <vt:lpstr>void - code after recursive call</vt:lpstr>
      <vt:lpstr>void - code after recursive call</vt:lpstr>
      <vt:lpstr>void - code after recursive call</vt:lpstr>
      <vt:lpstr>void - code after recursive call</vt:lpstr>
      <vt:lpstr>void - code after recursive call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Recursion Recursio Recursi Recurs Recur Recu Rec Re R  </dc:title>
  <dc:creator>Oberle, Doug R</dc:creator>
  <cp:lastModifiedBy>Administrator</cp:lastModifiedBy>
  <cp:revision>12</cp:revision>
  <dcterms:created xsi:type="dcterms:W3CDTF">2006-08-16T00:00:00Z</dcterms:created>
  <dcterms:modified xsi:type="dcterms:W3CDTF">2014-10-06T18:19:47Z</dcterms:modified>
</cp:coreProperties>
</file>